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1"/>
    <p:sldMasterId id="2147483709" r:id="rId2"/>
  </p:sldMasterIdLst>
  <p:notesMasterIdLst>
    <p:notesMasterId r:id="rId24"/>
  </p:notesMasterIdLst>
  <p:sldIdLst>
    <p:sldId id="1271" r:id="rId3"/>
    <p:sldId id="257" r:id="rId4"/>
    <p:sldId id="278" r:id="rId5"/>
    <p:sldId id="261" r:id="rId6"/>
    <p:sldId id="277" r:id="rId7"/>
    <p:sldId id="269" r:id="rId8"/>
    <p:sldId id="280" r:id="rId9"/>
    <p:sldId id="276" r:id="rId10"/>
    <p:sldId id="268" r:id="rId11"/>
    <p:sldId id="273" r:id="rId12"/>
    <p:sldId id="270" r:id="rId13"/>
    <p:sldId id="275" r:id="rId14"/>
    <p:sldId id="271" r:id="rId15"/>
    <p:sldId id="272" r:id="rId16"/>
    <p:sldId id="274" r:id="rId17"/>
    <p:sldId id="264" r:id="rId18"/>
    <p:sldId id="265" r:id="rId19"/>
    <p:sldId id="266" r:id="rId20"/>
    <p:sldId id="262" r:id="rId21"/>
    <p:sldId id="267" r:id="rId22"/>
    <p:sldId id="279" r:id="rId23"/>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521415D9-36F7-43E2-AB2F-B90AF26B5E84}">
      <p14:sectionLst xmlns:p14="http://schemas.microsoft.com/office/powerpoint/2010/main">
        <p14:section name="Default Section" id="{35517CF1-160F-8841-BB1F-0E8FC0E35AAB}">
          <p14:sldIdLst>
            <p14:sldId id="1271"/>
            <p14:sldId id="257"/>
            <p14:sldId id="278"/>
            <p14:sldId id="261"/>
            <p14:sldId id="277"/>
            <p14:sldId id="269"/>
            <p14:sldId id="280"/>
            <p14:sldId id="276"/>
            <p14:sldId id="268"/>
            <p14:sldId id="273"/>
            <p14:sldId id="270"/>
            <p14:sldId id="275"/>
            <p14:sldId id="271"/>
            <p14:sldId id="272"/>
            <p14:sldId id="274"/>
            <p14:sldId id="264"/>
            <p14:sldId id="265"/>
            <p14:sldId id="266"/>
            <p14:sldId id="262"/>
            <p14:sldId id="267"/>
            <p14:sldId id="27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E482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10"/>
    <p:restoredTop sz="73239"/>
  </p:normalViewPr>
  <p:slideViewPr>
    <p:cSldViewPr snapToGrid="0" snapToObjects="1">
      <p:cViewPr varScale="1">
        <p:scale>
          <a:sx n="84" d="100"/>
          <a:sy n="84" d="100"/>
        </p:scale>
        <p:origin x="148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633952-A295-1E42-BCC7-1694B9147BF7}" type="datetimeFigureOut">
              <a:rPr lang="en-US" smtClean="0"/>
              <a:t>8/23/24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4C5D9E-AD01-A442-A70B-DD1D8D7CDAFB}" type="slidenum">
              <a:rPr lang="en-US" smtClean="0"/>
              <a:t>‹#›</a:t>
            </a:fld>
            <a:endParaRPr lang="en-US"/>
          </a:p>
        </p:txBody>
      </p:sp>
    </p:spTree>
    <p:extLst>
      <p:ext uri="{BB962C8B-B14F-4D97-AF65-F5344CB8AC3E}">
        <p14:creationId xmlns:p14="http://schemas.microsoft.com/office/powerpoint/2010/main" val="35911708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66529" rtl="0" eaLnBrk="1" fontAlgn="auto" latinLnBrk="0" hangingPunct="1">
              <a:lnSpc>
                <a:spcPct val="100000"/>
              </a:lnSpc>
              <a:spcBef>
                <a:spcPts val="0"/>
              </a:spcBef>
              <a:spcAft>
                <a:spcPts val="0"/>
              </a:spcAft>
              <a:buClrTx/>
              <a:buSzTx/>
              <a:buFontTx/>
              <a:buNone/>
              <a:tabLst/>
              <a:defRPr/>
            </a:pPr>
            <a:fld id="{0612C5F2-1D7B-4F9C-ACBA-FAF899C57060}"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66529"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97215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particularly interesting or valuable things did you learn from this report?</a:t>
            </a:r>
          </a:p>
        </p:txBody>
      </p:sp>
      <p:sp>
        <p:nvSpPr>
          <p:cNvPr id="4" name="Slide Number Placeholder 3"/>
          <p:cNvSpPr>
            <a:spLocks noGrp="1"/>
          </p:cNvSpPr>
          <p:nvPr>
            <p:ph type="sldNum" sz="quarter" idx="5"/>
          </p:nvPr>
        </p:nvSpPr>
        <p:spPr/>
        <p:txBody>
          <a:bodyPr/>
          <a:lstStyle/>
          <a:p>
            <a:fld id="{1B4C5D9E-AD01-A442-A70B-DD1D8D7CDAFB}" type="slidenum">
              <a:rPr lang="en-US" smtClean="0"/>
              <a:t>14</a:t>
            </a:fld>
            <a:endParaRPr lang="en-US"/>
          </a:p>
        </p:txBody>
      </p:sp>
    </p:spTree>
    <p:extLst>
      <p:ext uri="{BB962C8B-B14F-4D97-AF65-F5344CB8AC3E}">
        <p14:creationId xmlns:p14="http://schemas.microsoft.com/office/powerpoint/2010/main" val="23937966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these things are not listed, big problem</a:t>
            </a:r>
          </a:p>
          <a:p>
            <a:endParaRPr lang="en-US" dirty="0"/>
          </a:p>
        </p:txBody>
      </p:sp>
      <p:sp>
        <p:nvSpPr>
          <p:cNvPr id="4" name="Slide Number Placeholder 3"/>
          <p:cNvSpPr>
            <a:spLocks noGrp="1"/>
          </p:cNvSpPr>
          <p:nvPr>
            <p:ph type="sldNum" sz="quarter" idx="5"/>
          </p:nvPr>
        </p:nvSpPr>
        <p:spPr/>
        <p:txBody>
          <a:bodyPr/>
          <a:lstStyle/>
          <a:p>
            <a:fld id="{1B4C5D9E-AD01-A442-A70B-DD1D8D7CDAFB}" type="slidenum">
              <a:rPr lang="en-US" smtClean="0"/>
              <a:t>15</a:t>
            </a:fld>
            <a:endParaRPr lang="en-US"/>
          </a:p>
        </p:txBody>
      </p:sp>
    </p:spTree>
    <p:extLst>
      <p:ext uri="{BB962C8B-B14F-4D97-AF65-F5344CB8AC3E}">
        <p14:creationId xmlns:p14="http://schemas.microsoft.com/office/powerpoint/2010/main" val="32859102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you’re on a quest for identifying papers in psychology, the first piece of advice I’ll give is to make friends with a librarian at your institution. If there’s one that specializes in psychology or the sciences, that’s even better. They’ll also be able to help you identify the resources available to you at your institution. One other thing that some librarians are also able to do is help with data management; if you’re collecting data along with a psychologist, you’ll need to make sure your data storage practices are in line with ethical principles, and certain librarians can help with that. Having good data management practices can help with preventing any actual or perceived research misconduct.</a:t>
            </a:r>
          </a:p>
          <a:p>
            <a:endParaRPr lang="en-US" dirty="0"/>
          </a:p>
          <a:p>
            <a:r>
              <a:rPr lang="en-US" dirty="0"/>
              <a:t>PsycINFO is usually the first line database for papers in psychology. It’s a database within EBSCO</a:t>
            </a:r>
          </a:p>
          <a:p>
            <a:r>
              <a:rPr lang="en-US" dirty="0"/>
              <a:t>Psychology and behavioral sciences collection is also a database within EBSCO</a:t>
            </a:r>
          </a:p>
          <a:p>
            <a:r>
              <a:rPr lang="en-US" dirty="0"/>
              <a:t>PubMed is good because any paper that received federal funding is required to be indexed in PubMed</a:t>
            </a:r>
          </a:p>
          <a:p>
            <a:endParaRPr lang="en-US" dirty="0"/>
          </a:p>
          <a:p>
            <a:r>
              <a:rPr lang="en-US" dirty="0"/>
              <a:t>There are some other databases such as Scopus, Web of Knowledge, or Google Scholar that are more general in nature, but can be helpful in certain situations</a:t>
            </a:r>
          </a:p>
        </p:txBody>
      </p:sp>
      <p:sp>
        <p:nvSpPr>
          <p:cNvPr id="4" name="Slide Number Placeholder 3"/>
          <p:cNvSpPr>
            <a:spLocks noGrp="1"/>
          </p:cNvSpPr>
          <p:nvPr>
            <p:ph type="sldNum" sz="quarter" idx="5"/>
          </p:nvPr>
        </p:nvSpPr>
        <p:spPr/>
        <p:txBody>
          <a:bodyPr/>
          <a:lstStyle/>
          <a:p>
            <a:fld id="{1B4C5D9E-AD01-A442-A70B-DD1D8D7CDAFB}" type="slidenum">
              <a:rPr lang="en-US" smtClean="0"/>
              <a:t>16</a:t>
            </a:fld>
            <a:endParaRPr lang="en-US"/>
          </a:p>
        </p:txBody>
      </p:sp>
    </p:spTree>
    <p:extLst>
      <p:ext uri="{BB962C8B-B14F-4D97-AF65-F5344CB8AC3E}">
        <p14:creationId xmlns:p14="http://schemas.microsoft.com/office/powerpoint/2010/main" val="458838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Welcome back from your independent writing time. I hope that you have had a chance to meet with some of our consultants, and are making progress on your research ideas. Our next session will involve a conversation about a topic that some of you are likely already familiar with. I apologize if this is a review for many of you but I wanted to make sure that we were all on the same page and had the same foundation about how to search for, read, and utilize literature within psychological science. </a:t>
            </a:r>
          </a:p>
          <a:p>
            <a:endParaRPr lang="en-US" dirty="0"/>
          </a:p>
        </p:txBody>
      </p:sp>
      <p:sp>
        <p:nvSpPr>
          <p:cNvPr id="4" name="Slide Number Placeholder 3"/>
          <p:cNvSpPr>
            <a:spLocks noGrp="1"/>
          </p:cNvSpPr>
          <p:nvPr>
            <p:ph type="sldNum" sz="quarter" idx="5"/>
          </p:nvPr>
        </p:nvSpPr>
        <p:spPr/>
        <p:txBody>
          <a:bodyPr/>
          <a:lstStyle/>
          <a:p>
            <a:fld id="{1B4C5D9E-AD01-A442-A70B-DD1D8D7CDAFB}" type="slidenum">
              <a:rPr lang="en-US" smtClean="0"/>
              <a:t>2</a:t>
            </a:fld>
            <a:endParaRPr lang="en-US"/>
          </a:p>
        </p:txBody>
      </p:sp>
    </p:spTree>
    <p:extLst>
      <p:ext uri="{BB962C8B-B14F-4D97-AF65-F5344CB8AC3E}">
        <p14:creationId xmlns:p14="http://schemas.microsoft.com/office/powerpoint/2010/main" val="17552538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So, the goals of our session are to review the types of papers that are published in psychology. Then we'll talk about the components of a paper, what sections they contain, and any red flags that you should be looking out for that might indicate this is not a great study. And then we'll also spend a few minutes on where you can search for literature.</a:t>
            </a:r>
          </a:p>
          <a:p>
            <a:endParaRPr lang="en-US" dirty="0"/>
          </a:p>
        </p:txBody>
      </p:sp>
      <p:sp>
        <p:nvSpPr>
          <p:cNvPr id="4" name="Slide Number Placeholder 3"/>
          <p:cNvSpPr>
            <a:spLocks noGrp="1"/>
          </p:cNvSpPr>
          <p:nvPr>
            <p:ph type="sldNum" sz="quarter" idx="5"/>
          </p:nvPr>
        </p:nvSpPr>
        <p:spPr/>
        <p:txBody>
          <a:bodyPr/>
          <a:lstStyle/>
          <a:p>
            <a:fld id="{1B4C5D9E-AD01-A442-A70B-DD1D8D7CDAFB}" type="slidenum">
              <a:rPr lang="en-US" smtClean="0"/>
              <a:t>3</a:t>
            </a:fld>
            <a:endParaRPr lang="en-US"/>
          </a:p>
        </p:txBody>
      </p:sp>
    </p:spTree>
    <p:extLst>
      <p:ext uri="{BB962C8B-B14F-4D97-AF65-F5344CB8AC3E}">
        <p14:creationId xmlns:p14="http://schemas.microsoft.com/office/powerpoint/2010/main" val="2752926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Distinguish between narrative/traditional review, systematic reviews, and meta-analyses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First of all, it's important to talk about the types of papers that you'll read when doing research within psychology. We broadly classify papers as being primary literature or secondary literature. Primary literature consists of papers that are describing a research study that the authors conducted. The types of studies that they conducted may vary, and may include things such as case studies, or maybe an abstract from a conference presentation, or maybe a commentary on additional published research, but the most common type of paper is that of an original empirical article. These are the studies that explain what the goal of the research was, how the researchers conducted the study, what they found, and what their results mean within the context of broader literature. When you're writing a paper that's going to be submitted to a psychology journal, the vast majority of literature that you cite in your literature review will be primary literature. </a:t>
            </a:r>
            <a:r>
              <a:rPr lang="en-US" sz="1800" kern="100">
                <a:effectLst/>
                <a:latin typeface="Calibri" panose="020F0502020204030204" pitchFamily="34" charset="0"/>
                <a:ea typeface="Calibri" panose="020F0502020204030204" pitchFamily="34" charset="0"/>
                <a:cs typeface="Times New Roman" panose="02020603050405020304" pitchFamily="18" charset="0"/>
              </a:rPr>
              <a:t>This is where you look for specific results, specific pieces of evidence to support your research.</a:t>
            </a:r>
          </a:p>
          <a:p>
            <a:endParaRPr lang="en-US" dirty="0"/>
          </a:p>
        </p:txBody>
      </p:sp>
      <p:sp>
        <p:nvSpPr>
          <p:cNvPr id="4" name="Slide Number Placeholder 3"/>
          <p:cNvSpPr>
            <a:spLocks noGrp="1"/>
          </p:cNvSpPr>
          <p:nvPr>
            <p:ph type="sldNum" sz="quarter" idx="5"/>
          </p:nvPr>
        </p:nvSpPr>
        <p:spPr/>
        <p:txBody>
          <a:bodyPr/>
          <a:lstStyle/>
          <a:p>
            <a:fld id="{1B4C5D9E-AD01-A442-A70B-DD1D8D7CDAFB}" type="slidenum">
              <a:rPr lang="en-US" smtClean="0"/>
              <a:t>4</a:t>
            </a:fld>
            <a:endParaRPr lang="en-US"/>
          </a:p>
        </p:txBody>
      </p:sp>
    </p:spTree>
    <p:extLst>
      <p:ext uri="{BB962C8B-B14F-4D97-AF65-F5344CB8AC3E}">
        <p14:creationId xmlns:p14="http://schemas.microsoft.com/office/powerpoint/2010/main" val="37510876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www.scielo.br</a:t>
            </a:r>
            <a:r>
              <a:rPr lang="en-US" dirty="0"/>
              <a:t>/j/ape/a/z7zZ4Z4GwYV6FR7S9FHTByr/?format=</a:t>
            </a:r>
            <a:r>
              <a:rPr lang="en-US" dirty="0" err="1"/>
              <a:t>pdf&amp;lang</a:t>
            </a:r>
            <a:r>
              <a:rPr lang="en-US" dirty="0"/>
              <a:t>=</a:t>
            </a:r>
            <a:r>
              <a:rPr lang="en-US" dirty="0" err="1"/>
              <a:t>en</a:t>
            </a:r>
            <a:endParaRPr lang="en-US" dirty="0"/>
          </a:p>
          <a:p>
            <a:endParaRPr lang="en-US" dirty="0"/>
          </a:p>
          <a:p>
            <a:r>
              <a:rPr lang="en-US" dirty="0"/>
              <a:t>PRISMA guidelines for both systematic reviews and Meta-analyses</a:t>
            </a:r>
          </a:p>
          <a:p>
            <a:r>
              <a:rPr lang="en-US" dirty="0"/>
              <a:t>Preferred Reporting Items for Systematic Reviews and Meta-Analyses. Used to help improve transparency in systematic reviews. Checklist of the minimum things that must be discussed when publishing a systematic review or meta-analysis.</a:t>
            </a:r>
          </a:p>
        </p:txBody>
      </p:sp>
      <p:sp>
        <p:nvSpPr>
          <p:cNvPr id="4" name="Slide Number Placeholder 3"/>
          <p:cNvSpPr>
            <a:spLocks noGrp="1"/>
          </p:cNvSpPr>
          <p:nvPr>
            <p:ph type="sldNum" sz="quarter" idx="5"/>
          </p:nvPr>
        </p:nvSpPr>
        <p:spPr/>
        <p:txBody>
          <a:bodyPr/>
          <a:lstStyle/>
          <a:p>
            <a:fld id="{1B4C5D9E-AD01-A442-A70B-DD1D8D7CDAFB}" type="slidenum">
              <a:rPr lang="en-US" smtClean="0"/>
              <a:t>5</a:t>
            </a:fld>
            <a:endParaRPr lang="en-US"/>
          </a:p>
        </p:txBody>
      </p:sp>
    </p:spTree>
    <p:extLst>
      <p:ext uri="{BB962C8B-B14F-4D97-AF65-F5344CB8AC3E}">
        <p14:creationId xmlns:p14="http://schemas.microsoft.com/office/powerpoint/2010/main" val="30848034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Begin by checking the title and the abstract</a:t>
            </a:r>
          </a:p>
          <a:p>
            <a:endParaRPr lang="en-US" dirty="0"/>
          </a:p>
        </p:txBody>
      </p:sp>
      <p:sp>
        <p:nvSpPr>
          <p:cNvPr id="4" name="Slide Number Placeholder 3"/>
          <p:cNvSpPr>
            <a:spLocks noGrp="1"/>
          </p:cNvSpPr>
          <p:nvPr>
            <p:ph type="sldNum" sz="quarter" idx="5"/>
          </p:nvPr>
        </p:nvSpPr>
        <p:spPr/>
        <p:txBody>
          <a:bodyPr/>
          <a:lstStyle/>
          <a:p>
            <a:fld id="{1B4C5D9E-AD01-A442-A70B-DD1D8D7CDAFB}" type="slidenum">
              <a:rPr lang="en-US" smtClean="0"/>
              <a:t>6</a:t>
            </a:fld>
            <a:endParaRPr lang="en-US"/>
          </a:p>
        </p:txBody>
      </p:sp>
    </p:spTree>
    <p:extLst>
      <p:ext uri="{BB962C8B-B14F-4D97-AF65-F5344CB8AC3E}">
        <p14:creationId xmlns:p14="http://schemas.microsoft.com/office/powerpoint/2010/main" val="38144800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Results might not replicate for one of two reasons:</a:t>
            </a:r>
          </a:p>
          <a:p>
            <a:pPr marL="228600" indent="-228600">
              <a:buFont typeface="+mj-lt"/>
              <a:buAutoNum type="arabicPeriod"/>
            </a:pPr>
            <a:r>
              <a:rPr lang="en-US" dirty="0"/>
              <a:t>Problem with the original study</a:t>
            </a:r>
          </a:p>
          <a:p>
            <a:pPr marL="228600" indent="-228600">
              <a:buFont typeface="+mj-lt"/>
              <a:buAutoNum type="arabicPeriod"/>
            </a:pPr>
            <a:r>
              <a:rPr lang="en-US" dirty="0"/>
              <a:t>Problem with the replication study</a:t>
            </a:r>
          </a:p>
          <a:p>
            <a:pPr marL="0" indent="0">
              <a:buFont typeface="+mj-lt"/>
              <a:buNone/>
            </a:pPr>
            <a:r>
              <a:rPr lang="en-US" dirty="0"/>
              <a:t>These problems might be some of the things listed above</a:t>
            </a:r>
          </a:p>
          <a:p>
            <a:pPr marL="0" indent="0">
              <a:buFont typeface="+mj-lt"/>
              <a:buNone/>
            </a:pPr>
            <a:endParaRPr lang="en-US" dirty="0"/>
          </a:p>
          <a:p>
            <a:pPr marL="0" indent="0">
              <a:buFont typeface="+mj-lt"/>
              <a:buNone/>
            </a:pPr>
            <a:r>
              <a:rPr lang="en-US" dirty="0"/>
              <a:t>Frequently think of conflicts of interest as a financial conflict, but this can also be unrecognized biases of the scientist. E.g., theoretical commitments, belief systems, ideological dispositions – if these are allowed to influence the process, the research is not unbiased and may be just used as a tool to advance the researcher’s agenda</a:t>
            </a:r>
          </a:p>
          <a:p>
            <a:pPr marL="171450" indent="-171450">
              <a:buFont typeface="Arial" panose="020B0604020202020204" pitchFamily="34" charset="0"/>
              <a:buChar char="•"/>
            </a:pPr>
            <a:r>
              <a:rPr lang="en-US" dirty="0"/>
              <a:t>This can be difficult when a topic is so personal, like religion. Collaborators can help, but we want to make sure that there are not other downsides to working in groups (e.g., groupthink)</a:t>
            </a:r>
          </a:p>
          <a:p>
            <a:pPr marL="171450" indent="-171450">
              <a:buFont typeface="Arial" panose="020B0604020202020204" pitchFamily="34" charset="0"/>
              <a:buChar char="•"/>
            </a:pPr>
            <a:r>
              <a:rPr lang="en-US" dirty="0"/>
              <a:t>Look for: value-loaded terms/phrases, overstated conclusions, tortured logic</a:t>
            </a:r>
          </a:p>
          <a:p>
            <a:pPr marL="0" indent="0">
              <a:buFont typeface="+mj-lt"/>
              <a:buNone/>
            </a:pPr>
            <a:endParaRPr lang="en-US" dirty="0"/>
          </a:p>
          <a:p>
            <a:pPr marL="0" indent="0">
              <a:buFont typeface="+mj-lt"/>
              <a:buNone/>
            </a:pPr>
            <a:endParaRPr lang="en-US" dirty="0"/>
          </a:p>
        </p:txBody>
      </p:sp>
      <p:sp>
        <p:nvSpPr>
          <p:cNvPr id="4" name="Slide Number Placeholder 3"/>
          <p:cNvSpPr>
            <a:spLocks noGrp="1"/>
          </p:cNvSpPr>
          <p:nvPr>
            <p:ph type="sldNum" sz="quarter" idx="5"/>
          </p:nvPr>
        </p:nvSpPr>
        <p:spPr/>
        <p:txBody>
          <a:bodyPr/>
          <a:lstStyle/>
          <a:p>
            <a:fld id="{1B4C5D9E-AD01-A442-A70B-DD1D8D7CDAFB}" type="slidenum">
              <a:rPr lang="en-US" smtClean="0"/>
              <a:t>8</a:t>
            </a:fld>
            <a:endParaRPr lang="en-US"/>
          </a:p>
        </p:txBody>
      </p:sp>
    </p:spTree>
    <p:extLst>
      <p:ext uri="{BB962C8B-B14F-4D97-AF65-F5344CB8AC3E}">
        <p14:creationId xmlns:p14="http://schemas.microsoft.com/office/powerpoint/2010/main" val="431041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these things are not listed, big problem</a:t>
            </a:r>
          </a:p>
        </p:txBody>
      </p:sp>
      <p:sp>
        <p:nvSpPr>
          <p:cNvPr id="4" name="Slide Number Placeholder 3"/>
          <p:cNvSpPr>
            <a:spLocks noGrp="1"/>
          </p:cNvSpPr>
          <p:nvPr>
            <p:ph type="sldNum" sz="quarter" idx="5"/>
          </p:nvPr>
        </p:nvSpPr>
        <p:spPr/>
        <p:txBody>
          <a:bodyPr/>
          <a:lstStyle/>
          <a:p>
            <a:fld id="{1B4C5D9E-AD01-A442-A70B-DD1D8D7CDAFB}" type="slidenum">
              <a:rPr lang="en-US" smtClean="0"/>
              <a:t>10</a:t>
            </a:fld>
            <a:endParaRPr lang="en-US"/>
          </a:p>
        </p:txBody>
      </p:sp>
    </p:spTree>
    <p:extLst>
      <p:ext uri="{BB962C8B-B14F-4D97-AF65-F5344CB8AC3E}">
        <p14:creationId xmlns:p14="http://schemas.microsoft.com/office/powerpoint/2010/main" val="26364222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these things are not listed, big problem</a:t>
            </a:r>
          </a:p>
          <a:p>
            <a:endParaRPr lang="en-US" dirty="0"/>
          </a:p>
          <a:p>
            <a:r>
              <a:rPr lang="en-US" dirty="0"/>
              <a:t>Sampling: want to make sure that the way our sample is collected prevents the introduction of major confounds. But, by doing so we reduce the generalizability of our results; that is, we reduce the extent to which they might apply to participants outside that particular sample.</a:t>
            </a:r>
          </a:p>
          <a:p>
            <a:r>
              <a:rPr lang="en-US" dirty="0"/>
              <a:t>In some cases, we can trust the study, but can’t trust that the results would apply elsewhere.</a:t>
            </a:r>
          </a:p>
          <a:p>
            <a:r>
              <a:rPr lang="en-US" dirty="0"/>
              <a:t>To what extent do these results apply for your purpose?</a:t>
            </a:r>
          </a:p>
        </p:txBody>
      </p:sp>
      <p:sp>
        <p:nvSpPr>
          <p:cNvPr id="4" name="Slide Number Placeholder 3"/>
          <p:cNvSpPr>
            <a:spLocks noGrp="1"/>
          </p:cNvSpPr>
          <p:nvPr>
            <p:ph type="sldNum" sz="quarter" idx="5"/>
          </p:nvPr>
        </p:nvSpPr>
        <p:spPr/>
        <p:txBody>
          <a:bodyPr/>
          <a:lstStyle/>
          <a:p>
            <a:fld id="{1B4C5D9E-AD01-A442-A70B-DD1D8D7CDAFB}" type="slidenum">
              <a:rPr lang="en-US" smtClean="0"/>
              <a:t>12</a:t>
            </a:fld>
            <a:endParaRPr lang="en-US"/>
          </a:p>
        </p:txBody>
      </p:sp>
    </p:spTree>
    <p:extLst>
      <p:ext uri="{BB962C8B-B14F-4D97-AF65-F5344CB8AC3E}">
        <p14:creationId xmlns:p14="http://schemas.microsoft.com/office/powerpoint/2010/main" val="10448900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4704A96-59BE-8848-9EFC-C293D9AE41FF}"/>
              </a:ext>
            </a:extLst>
          </p:cNvPr>
          <p:cNvPicPr>
            <a:picLocks noChangeAspect="1"/>
          </p:cNvPicPr>
          <p:nvPr userDrawn="1"/>
        </p:nvPicPr>
        <p:blipFill>
          <a:blip r:embed="rId2"/>
          <a:stretch>
            <a:fillRect/>
          </a:stretch>
        </p:blipFill>
        <p:spPr>
          <a:xfrm>
            <a:off x="3213100" y="3306949"/>
            <a:ext cx="5765800" cy="1016000"/>
          </a:xfrm>
          <a:prstGeom prst="rect">
            <a:avLst/>
          </a:prstGeom>
        </p:spPr>
      </p:pic>
    </p:spTree>
    <p:extLst>
      <p:ext uri="{BB962C8B-B14F-4D97-AF65-F5344CB8AC3E}">
        <p14:creationId xmlns:p14="http://schemas.microsoft.com/office/powerpoint/2010/main" val="972610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8349C-064E-4D9A-9C22-C34D50DBE95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2F7C999-7C82-4C9F-ADBC-60263AE9C3E5}"/>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4" name="Footer Placeholder 3">
            <a:extLst>
              <a:ext uri="{FF2B5EF4-FFF2-40B4-BE49-F238E27FC236}">
                <a16:creationId xmlns:a16="http://schemas.microsoft.com/office/drawing/2014/main" id="{8564BC1D-F2E8-4290-BD6F-9A3BD5652B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0EA3F59-3677-41E8-9BE5-21B7890CE6D0}"/>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1655768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8CB805-B9CE-4B1F-90DB-B90E2756FDDE}"/>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3" name="Footer Placeholder 2">
            <a:extLst>
              <a:ext uri="{FF2B5EF4-FFF2-40B4-BE49-F238E27FC236}">
                <a16:creationId xmlns:a16="http://schemas.microsoft.com/office/drawing/2014/main" id="{D8601474-BDD6-4265-BE90-48B755F64AB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7E4398A-5762-4ED8-A7EA-4C03C548FFF4}"/>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41156486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CC8347-A30A-4E6E-89FF-910C15D5D1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F7456B0-1A6D-4C96-8574-5206A095C47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76935E0-93B4-4520-B31F-8DC6155551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4024F8-4F29-4F39-9908-89D25F1B45EB}"/>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6" name="Footer Placeholder 5">
            <a:extLst>
              <a:ext uri="{FF2B5EF4-FFF2-40B4-BE49-F238E27FC236}">
                <a16:creationId xmlns:a16="http://schemas.microsoft.com/office/drawing/2014/main" id="{14C5B412-7A85-4813-BC7A-BCC5EFDDB14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786EB6E-5CFF-435C-B45A-A70073967FFF}"/>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21412536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277BF-F36C-4D56-AB87-5A6C4835E8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F5CD67-21A9-4417-AC7E-778BD397F6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E750073-07D9-4951-A37E-BC857E562B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40ED34-DFAD-4E32-A253-FD88025C70B0}"/>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6" name="Footer Placeholder 5">
            <a:extLst>
              <a:ext uri="{FF2B5EF4-FFF2-40B4-BE49-F238E27FC236}">
                <a16:creationId xmlns:a16="http://schemas.microsoft.com/office/drawing/2014/main" id="{0AF6F17E-3F36-442B-A506-1152022365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28FADA-9E39-409A-A49C-3DDE2C0C48AD}"/>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6445641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325AC-6D98-4D67-B295-4BA61E881A1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90BB4B3-3330-4FF7-A91C-6802BA13782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416746-6106-40F6-AFAD-225B38ADBBC1}"/>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5" name="Footer Placeholder 4">
            <a:extLst>
              <a:ext uri="{FF2B5EF4-FFF2-40B4-BE49-F238E27FC236}">
                <a16:creationId xmlns:a16="http://schemas.microsoft.com/office/drawing/2014/main" id="{8EE404D7-116C-4852-BE81-EDDDF37EB4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2DE531-7146-494C-98DC-159ABBE622EF}"/>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35446701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3058F84-305E-4966-B7B3-D03798C29DB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20DED92-449A-4E56-A030-783D627D60B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5AB691-52C9-4369-8DC3-4FE5B5F485A6}"/>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5" name="Footer Placeholder 4">
            <a:extLst>
              <a:ext uri="{FF2B5EF4-FFF2-40B4-BE49-F238E27FC236}">
                <a16:creationId xmlns:a16="http://schemas.microsoft.com/office/drawing/2014/main" id="{A7826C14-AAC5-4709-AC20-1A86A13459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12955B-2492-41DD-9BCA-CDC8521235B0}"/>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3661772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DADEE4E-8735-154D-AFE3-A7B88E77D3B2}"/>
              </a:ext>
            </a:extLst>
          </p:cNvPr>
          <p:cNvPicPr>
            <a:picLocks noChangeAspect="1"/>
          </p:cNvPicPr>
          <p:nvPr userDrawn="1"/>
        </p:nvPicPr>
        <p:blipFill>
          <a:blip r:embed="rId3"/>
          <a:stretch>
            <a:fillRect/>
          </a:stretch>
        </p:blipFill>
        <p:spPr>
          <a:xfrm>
            <a:off x="4227615" y="5899686"/>
            <a:ext cx="3736770" cy="658462"/>
          </a:xfrm>
          <a:prstGeom prst="rect">
            <a:avLst/>
          </a:prstGeom>
        </p:spPr>
      </p:pic>
    </p:spTree>
    <p:extLst>
      <p:ext uri="{BB962C8B-B14F-4D97-AF65-F5344CB8AC3E}">
        <p14:creationId xmlns:p14="http://schemas.microsoft.com/office/powerpoint/2010/main" val="1654178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3333906-9624-524A-A7FD-929CA4FC959B}"/>
              </a:ext>
            </a:extLst>
          </p:cNvPr>
          <p:cNvPicPr>
            <a:picLocks noChangeAspect="1"/>
          </p:cNvPicPr>
          <p:nvPr userDrawn="1"/>
        </p:nvPicPr>
        <p:blipFill>
          <a:blip r:embed="rId3"/>
          <a:stretch>
            <a:fillRect/>
          </a:stretch>
        </p:blipFill>
        <p:spPr>
          <a:xfrm>
            <a:off x="8160229" y="5777654"/>
            <a:ext cx="3736770" cy="658462"/>
          </a:xfrm>
          <a:prstGeom prst="rect">
            <a:avLst/>
          </a:prstGeom>
        </p:spPr>
      </p:pic>
    </p:spTree>
    <p:extLst>
      <p:ext uri="{BB962C8B-B14F-4D97-AF65-F5344CB8AC3E}">
        <p14:creationId xmlns:p14="http://schemas.microsoft.com/office/powerpoint/2010/main" val="13960014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613245F-6349-CB47-9FEC-AD94DA37DABD}"/>
              </a:ext>
            </a:extLst>
          </p:cNvPr>
          <p:cNvPicPr>
            <a:picLocks noChangeAspect="1"/>
          </p:cNvPicPr>
          <p:nvPr userDrawn="1"/>
        </p:nvPicPr>
        <p:blipFill>
          <a:blip r:embed="rId3"/>
          <a:stretch>
            <a:fillRect/>
          </a:stretch>
        </p:blipFill>
        <p:spPr>
          <a:xfrm>
            <a:off x="113641" y="6388925"/>
            <a:ext cx="1974843" cy="347990"/>
          </a:xfrm>
          <a:prstGeom prst="rect">
            <a:avLst/>
          </a:prstGeom>
        </p:spPr>
      </p:pic>
    </p:spTree>
    <p:extLst>
      <p:ext uri="{BB962C8B-B14F-4D97-AF65-F5344CB8AC3E}">
        <p14:creationId xmlns:p14="http://schemas.microsoft.com/office/powerpoint/2010/main" val="2935408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B2DF4-7BB4-409F-A9F0-0C8A90F7C3A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CA17498-2AF6-46E0-8532-42B92A39D46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00FC8B3-110C-472F-9EE8-4BF5BEE41AD8}"/>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5" name="Footer Placeholder 4">
            <a:extLst>
              <a:ext uri="{FF2B5EF4-FFF2-40B4-BE49-F238E27FC236}">
                <a16:creationId xmlns:a16="http://schemas.microsoft.com/office/drawing/2014/main" id="{6016531B-2E53-4378-BCAC-32A7BF2E34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21D12C-B480-4930-A03B-EE36B5B97ED8}"/>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845685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A4A17-9D79-420B-877B-214960F87E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4CFE0BD-6214-445E-A15C-2B8FAD07AFB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7DBA53-D0CD-4CA7-B2BB-67C432588A33}"/>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5" name="Footer Placeholder 4">
            <a:extLst>
              <a:ext uri="{FF2B5EF4-FFF2-40B4-BE49-F238E27FC236}">
                <a16:creationId xmlns:a16="http://schemas.microsoft.com/office/drawing/2014/main" id="{B2BAE95C-0659-4CC9-8C9F-35D9272414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60D9C3-C6A4-4E70-8972-7923024C7323}"/>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885668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E3EEB-B643-41CD-A372-986ED9D0EFF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F1AB8DD-A93C-4909-99DA-76719A6FBEA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D19C036-4246-43FB-8188-10CA26CBD297}"/>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5" name="Footer Placeholder 4">
            <a:extLst>
              <a:ext uri="{FF2B5EF4-FFF2-40B4-BE49-F238E27FC236}">
                <a16:creationId xmlns:a16="http://schemas.microsoft.com/office/drawing/2014/main" id="{E14D4B24-3DC4-4BB2-BE8B-2F961BB783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C4B401-6588-41BB-B564-B2E3583E65F3}"/>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34402144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41CC3-FA3E-4D6C-9552-7463E0A48C6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3F57C1-CA87-4BC5-8050-AA8FB5F65A6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C66A70D-3BAA-4FCA-B105-C5CA23DA3D5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A7A7C40-5E83-41C8-ACCD-8510CE474E56}"/>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6" name="Footer Placeholder 5">
            <a:extLst>
              <a:ext uri="{FF2B5EF4-FFF2-40B4-BE49-F238E27FC236}">
                <a16:creationId xmlns:a16="http://schemas.microsoft.com/office/drawing/2014/main" id="{6CE2EBC6-C2D2-48E5-B1DA-4845273A392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2E06A4-706C-4DD3-A92C-B479AB5AE15A}"/>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3601455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6DCE0-DCB9-4FAF-B835-4E40401B58F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7895B28-7B57-42CD-8FCF-DC9468F0E6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4989743-72A5-432C-BC62-2F7CEC1116D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6E3BA4E-C1D2-4598-A22F-F3E2B282EA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704DCE2-51AA-48A2-93C6-276ADBE17C2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9123FA8-C85C-42E6-B9A3-1000392F30CC}"/>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8" name="Footer Placeholder 7">
            <a:extLst>
              <a:ext uri="{FF2B5EF4-FFF2-40B4-BE49-F238E27FC236}">
                <a16:creationId xmlns:a16="http://schemas.microsoft.com/office/drawing/2014/main" id="{1D9C7C40-A934-4550-8435-EE0D4D45DF5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43B6BCC-4592-4596-BCC6-252ED19E6B9E}"/>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25141539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7925943"/>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9648FCA-6491-40B4-8F5B-BD5922F4860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83EE1B5-098A-4EDA-9ED9-CED98FB3A4F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E7EACF-13B8-4262-B44F-E0F42E1255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16E46F-D7D6-4280-815F-E9ABC68115AC}" type="datetimeFigureOut">
              <a:rPr lang="en-US" smtClean="0"/>
              <a:t>8/23/24</a:t>
            </a:fld>
            <a:endParaRPr lang="en-US"/>
          </a:p>
        </p:txBody>
      </p:sp>
      <p:sp>
        <p:nvSpPr>
          <p:cNvPr id="5" name="Footer Placeholder 4">
            <a:extLst>
              <a:ext uri="{FF2B5EF4-FFF2-40B4-BE49-F238E27FC236}">
                <a16:creationId xmlns:a16="http://schemas.microsoft.com/office/drawing/2014/main" id="{6D1410F9-2C2B-4CB7-B0D6-BB19D67A24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897B0D7-B810-4C4A-9451-0CBAA8ED14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EE728F-77E6-44CF-B0D9-58BBE3FAC284}" type="slidenum">
              <a:rPr lang="en-US" smtClean="0"/>
              <a:t>‹#›</a:t>
            </a:fld>
            <a:endParaRPr lang="en-US"/>
          </a:p>
        </p:txBody>
      </p:sp>
    </p:spTree>
    <p:extLst>
      <p:ext uri="{BB962C8B-B14F-4D97-AF65-F5344CB8AC3E}">
        <p14:creationId xmlns:p14="http://schemas.microsoft.com/office/powerpoint/2010/main" val="756168994"/>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business.blogthinkbig.com/confirmation-bias-cybersecurity/" TargetMode="External"/><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99C44-ABFA-4022-9CAE-1EDE75702545}"/>
              </a:ext>
            </a:extLst>
          </p:cNvPr>
          <p:cNvSpPr>
            <a:spLocks noGrp="1"/>
          </p:cNvSpPr>
          <p:nvPr>
            <p:ph type="ctrTitle"/>
          </p:nvPr>
        </p:nvSpPr>
        <p:spPr>
          <a:xfrm>
            <a:off x="1094095" y="2135787"/>
            <a:ext cx="5940584" cy="2991416"/>
          </a:xfrm>
        </p:spPr>
        <p:txBody>
          <a:bodyPr vert="horz" lIns="91440" tIns="45720" rIns="91440" bIns="45720" rtlCol="0" anchor="b">
            <a:normAutofit fontScale="90000"/>
          </a:bodyPr>
          <a:lstStyle/>
          <a:p>
            <a:pPr algn="l"/>
            <a:br>
              <a:rPr lang="en-US" b="1" kern="1200" dirty="0">
                <a:solidFill>
                  <a:schemeClr val="tx1"/>
                </a:solidFill>
                <a:highlight>
                  <a:srgbClr val="FFFF00"/>
                </a:highlight>
                <a:latin typeface="+mj-lt"/>
                <a:ea typeface="+mj-ea"/>
                <a:cs typeface="+mj-cs"/>
              </a:rPr>
            </a:br>
            <a:r>
              <a:rPr lang="en-US" b="1" dirty="0"/>
              <a:t> </a:t>
            </a:r>
            <a:r>
              <a:rPr lang="en-US" b="1" kern="1200" dirty="0">
                <a:latin typeface="+mj-lt"/>
                <a:ea typeface="+mj-ea"/>
                <a:cs typeface="+mj-cs"/>
              </a:rPr>
              <a:t> </a:t>
            </a:r>
            <a:br>
              <a:rPr lang="en-US" b="1" kern="1200" dirty="0">
                <a:solidFill>
                  <a:schemeClr val="tx1"/>
                </a:solidFill>
                <a:highlight>
                  <a:srgbClr val="FFFF00"/>
                </a:highlight>
                <a:latin typeface="+mj-lt"/>
                <a:ea typeface="+mj-ea"/>
                <a:cs typeface="+mj-cs"/>
              </a:rPr>
            </a:br>
            <a:r>
              <a:rPr lang="en-US" b="1" kern="1200" dirty="0">
                <a:latin typeface="+mj-lt"/>
                <a:ea typeface="+mj-ea"/>
                <a:cs typeface="+mj-cs"/>
              </a:rPr>
              <a:t>Psychological Literature</a:t>
            </a:r>
          </a:p>
        </p:txBody>
      </p:sp>
      <p:pic>
        <p:nvPicPr>
          <p:cNvPr id="9" name="Picture 8" descr="A picture containing symbol, font, logo, graphics&#10;&#10;Description automatically generated">
            <a:extLst>
              <a:ext uri="{FF2B5EF4-FFF2-40B4-BE49-F238E27FC236}">
                <a16:creationId xmlns:a16="http://schemas.microsoft.com/office/drawing/2014/main" id="{44200BF2-5BA2-7D5D-F231-4B4889B474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41366" y="2348883"/>
            <a:ext cx="3959651" cy="3657600"/>
          </a:xfrm>
          <a:prstGeom prst="rect">
            <a:avLst/>
          </a:prstGeom>
        </p:spPr>
      </p:pic>
      <p:sp>
        <p:nvSpPr>
          <p:cNvPr id="10" name="Parallelogram 9">
            <a:extLst>
              <a:ext uri="{FF2B5EF4-FFF2-40B4-BE49-F238E27FC236}">
                <a16:creationId xmlns:a16="http://schemas.microsoft.com/office/drawing/2014/main" id="{8DEF3D45-C484-4AA9-9C2A-EB2F650DE710}"/>
              </a:ext>
            </a:extLst>
          </p:cNvPr>
          <p:cNvSpPr/>
          <p:nvPr/>
        </p:nvSpPr>
        <p:spPr>
          <a:xfrm>
            <a:off x="-381000" y="410368"/>
            <a:ext cx="11049000" cy="1189832"/>
          </a:xfrm>
          <a:prstGeom prst="parallelogram">
            <a:avLst/>
          </a:prstGeom>
          <a:solidFill>
            <a:srgbClr val="147A2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3200" b="1" i="0" u="none" strike="noStrike" kern="1200" cap="none" spc="0" normalizeH="0" baseline="0" noProof="0" dirty="0">
                <a:ln>
                  <a:noFill/>
                </a:ln>
                <a:solidFill>
                  <a:prstClr val="white"/>
                </a:solidFill>
                <a:effectLst/>
                <a:uLnTx/>
                <a:uFillTx/>
                <a:latin typeface="San Serif"/>
                <a:ea typeface="+mn-ea"/>
                <a:cs typeface="+mn-cs"/>
              </a:rPr>
              <a:t>Illuminating Theology With Psychological Science</a:t>
            </a:r>
            <a:endParaRPr kumimoji="0" lang="en-US" sz="3200" b="0" i="0" u="none" strike="noStrike" kern="1200" cap="none" spc="0" normalizeH="0" baseline="0" noProof="0" dirty="0">
              <a:ln>
                <a:noFill/>
              </a:ln>
              <a:solidFill>
                <a:prstClr val="white"/>
              </a:solidFill>
              <a:effectLst/>
              <a:uLnTx/>
              <a:uFillTx/>
              <a:latin typeface="San Serif"/>
              <a:ea typeface="+mn-ea"/>
              <a:cs typeface="+mn-cs"/>
            </a:endParaRPr>
          </a:p>
        </p:txBody>
      </p:sp>
      <p:sp>
        <p:nvSpPr>
          <p:cNvPr id="3" name="TextBox 2">
            <a:extLst>
              <a:ext uri="{FF2B5EF4-FFF2-40B4-BE49-F238E27FC236}">
                <a16:creationId xmlns:a16="http://schemas.microsoft.com/office/drawing/2014/main" id="{2BAE54A1-BB7D-75B0-E1F3-0C51612C5F29}"/>
              </a:ext>
            </a:extLst>
          </p:cNvPr>
          <p:cNvSpPr txBox="1"/>
          <p:nvPr/>
        </p:nvSpPr>
        <p:spPr>
          <a:xfrm>
            <a:off x="991674" y="6220496"/>
            <a:ext cx="6399726" cy="276999"/>
          </a:xfrm>
          <a:prstGeom prst="rect">
            <a:avLst/>
          </a:prstGeom>
          <a:noFill/>
        </p:spPr>
        <p:txBody>
          <a:bodyPr wrap="square" rtlCol="0">
            <a:spAutoFit/>
          </a:bodyPr>
          <a:lstStyle/>
          <a:p>
            <a:r>
              <a:rPr lang="en-US" sz="1200" i="1" dirty="0">
                <a:latin typeface="+mn-lt"/>
              </a:rPr>
              <a:t>This work was created by Meredith Palm and is licensed under a CC-BY-NC-SA license.</a:t>
            </a:r>
          </a:p>
        </p:txBody>
      </p:sp>
    </p:spTree>
    <p:extLst>
      <p:ext uri="{BB962C8B-B14F-4D97-AF65-F5344CB8AC3E}">
        <p14:creationId xmlns:p14="http://schemas.microsoft.com/office/powerpoint/2010/main" val="31540851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176.400+ Red Flag Fotografías de stock, fotos e imágenes libres de derechos  - iStock">
            <a:extLst>
              <a:ext uri="{FF2B5EF4-FFF2-40B4-BE49-F238E27FC236}">
                <a16:creationId xmlns:a16="http://schemas.microsoft.com/office/drawing/2014/main" id="{04BE3BC4-6713-BA56-CEF4-3A0ED540BD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1720" y="259080"/>
            <a:ext cx="2651760" cy="265176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36BCE887-BBC0-E19F-0F8D-C858EE6EC46B}"/>
              </a:ext>
            </a:extLst>
          </p:cNvPr>
          <p:cNvSpPr txBox="1">
            <a:spLocks/>
          </p:cNvSpPr>
          <p:nvPr/>
        </p:nvSpPr>
        <p:spPr>
          <a:xfrm>
            <a:off x="4770120" y="896242"/>
            <a:ext cx="7025640" cy="88073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en-US" b="1" dirty="0">
                <a:solidFill>
                  <a:srgbClr val="1E482A"/>
                </a:solidFill>
                <a:latin typeface="Calibri" charset="0"/>
                <a:ea typeface="ＭＳ Ｐゴシック" charset="-128"/>
              </a:rPr>
              <a:t>Introduction</a:t>
            </a:r>
          </a:p>
        </p:txBody>
      </p:sp>
      <p:sp>
        <p:nvSpPr>
          <p:cNvPr id="3" name="Content Placeholder 2">
            <a:extLst>
              <a:ext uri="{FF2B5EF4-FFF2-40B4-BE49-F238E27FC236}">
                <a16:creationId xmlns:a16="http://schemas.microsoft.com/office/drawing/2014/main" id="{9FD7347F-0089-3877-D6CE-1896C17D278E}"/>
              </a:ext>
            </a:extLst>
          </p:cNvPr>
          <p:cNvSpPr txBox="1">
            <a:spLocks/>
          </p:cNvSpPr>
          <p:nvPr/>
        </p:nvSpPr>
        <p:spPr>
          <a:xfrm>
            <a:off x="3657600" y="2039952"/>
            <a:ext cx="6875841" cy="384489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1800"/>
              </a:spcAft>
            </a:pPr>
            <a:r>
              <a:rPr lang="en-US" altLang="en-US" dirty="0">
                <a:ea typeface="ＭＳ Ｐゴシック" charset="-128"/>
              </a:rPr>
              <a:t>Variables being studied are not well-defined</a:t>
            </a:r>
          </a:p>
          <a:p>
            <a:pPr>
              <a:lnSpc>
                <a:spcPct val="100000"/>
              </a:lnSpc>
              <a:spcBef>
                <a:spcPts val="0"/>
              </a:spcBef>
              <a:spcAft>
                <a:spcPts val="1800"/>
              </a:spcAft>
            </a:pPr>
            <a:r>
              <a:rPr lang="en-US" altLang="en-US" dirty="0">
                <a:ea typeface="ＭＳ Ｐゴシック" charset="-128"/>
              </a:rPr>
              <a:t>Rationale for conducting the study is weak</a:t>
            </a:r>
          </a:p>
        </p:txBody>
      </p:sp>
      <p:sp>
        <p:nvSpPr>
          <p:cNvPr id="5" name="TextBox 4">
            <a:extLst>
              <a:ext uri="{FF2B5EF4-FFF2-40B4-BE49-F238E27FC236}">
                <a16:creationId xmlns:a16="http://schemas.microsoft.com/office/drawing/2014/main" id="{62BB3F3B-7B88-8356-15E3-D4C0B6136EDE}"/>
              </a:ext>
            </a:extLst>
          </p:cNvPr>
          <p:cNvSpPr txBox="1"/>
          <p:nvPr/>
        </p:nvSpPr>
        <p:spPr>
          <a:xfrm>
            <a:off x="9599407" y="6488668"/>
            <a:ext cx="2592593" cy="369332"/>
          </a:xfrm>
          <a:prstGeom prst="rect">
            <a:avLst/>
          </a:prstGeom>
          <a:noFill/>
        </p:spPr>
        <p:txBody>
          <a:bodyPr wrap="square" rtlCol="0">
            <a:spAutoFit/>
          </a:bodyPr>
          <a:lstStyle/>
          <a:p>
            <a:pPr algn="r"/>
            <a:r>
              <a:rPr lang="en-US" dirty="0">
                <a:latin typeface="+mn-lt"/>
              </a:rPr>
              <a:t>Locke et al. (2009)</a:t>
            </a:r>
          </a:p>
        </p:txBody>
      </p:sp>
    </p:spTree>
    <p:extLst>
      <p:ext uri="{BB962C8B-B14F-4D97-AF65-F5344CB8AC3E}">
        <p14:creationId xmlns:p14="http://schemas.microsoft.com/office/powerpoint/2010/main" val="28935373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4FF7B-5DF3-F7C4-6E5A-587252BF3DCB}"/>
              </a:ext>
            </a:extLst>
          </p:cNvPr>
          <p:cNvSpPr txBox="1">
            <a:spLocks/>
          </p:cNvSpPr>
          <p:nvPr/>
        </p:nvSpPr>
        <p:spPr>
          <a:xfrm>
            <a:off x="563879" y="484762"/>
            <a:ext cx="11064241" cy="88073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en-US" b="1" dirty="0">
                <a:solidFill>
                  <a:srgbClr val="1E482A"/>
                </a:solidFill>
                <a:latin typeface="Calibri" charset="0"/>
                <a:ea typeface="ＭＳ Ｐゴシック" charset="-128"/>
              </a:rPr>
              <a:t>The Method Provides the Exact Procedures Used in the Study</a:t>
            </a:r>
          </a:p>
        </p:txBody>
      </p:sp>
      <p:sp>
        <p:nvSpPr>
          <p:cNvPr id="3" name="TextBox 2">
            <a:extLst>
              <a:ext uri="{FF2B5EF4-FFF2-40B4-BE49-F238E27FC236}">
                <a16:creationId xmlns:a16="http://schemas.microsoft.com/office/drawing/2014/main" id="{B7FDDC93-5D75-A4CF-E38A-98441EE88C99}"/>
              </a:ext>
            </a:extLst>
          </p:cNvPr>
          <p:cNvSpPr txBox="1"/>
          <p:nvPr/>
        </p:nvSpPr>
        <p:spPr>
          <a:xfrm>
            <a:off x="2299906" y="2308743"/>
            <a:ext cx="7592186" cy="2400657"/>
          </a:xfrm>
          <a:prstGeom prst="rect">
            <a:avLst/>
          </a:prstGeom>
          <a:noFill/>
        </p:spPr>
        <p:txBody>
          <a:bodyPr wrap="square" rtlCol="0">
            <a:spAutoFit/>
          </a:bodyPr>
          <a:lstStyle/>
          <a:p>
            <a:pPr marL="571500" indent="-571500">
              <a:spcAft>
                <a:spcPts val="1800"/>
              </a:spcAft>
              <a:buFont typeface="Arial" panose="020B0604020202020204" pitchFamily="34" charset="0"/>
              <a:buChar char="•"/>
            </a:pPr>
            <a:r>
              <a:rPr lang="en-US" sz="3600" baseline="30000" dirty="0">
                <a:latin typeface="+mn-lt"/>
                <a:cs typeface="Calibri" panose="020F0502020204030204" pitchFamily="34" charset="0"/>
              </a:rPr>
              <a:t>Who was studied? What was the experimental design?</a:t>
            </a:r>
          </a:p>
          <a:p>
            <a:pPr marL="571500" indent="-571500">
              <a:spcAft>
                <a:spcPts val="1800"/>
              </a:spcAft>
              <a:buFont typeface="Arial" panose="020B0604020202020204" pitchFamily="34" charset="0"/>
              <a:buChar char="•"/>
            </a:pPr>
            <a:r>
              <a:rPr lang="en-US" sz="3600" baseline="30000" dirty="0">
                <a:latin typeface="+mn-lt"/>
                <a:cs typeface="Calibri" panose="020F0502020204030204" pitchFamily="34" charset="0"/>
              </a:rPr>
              <a:t>In order, what were the major steps in performing the study? (Visuals or flowcharts are often helpful)</a:t>
            </a:r>
          </a:p>
          <a:p>
            <a:pPr marL="571500" indent="-571500">
              <a:spcAft>
                <a:spcPts val="1800"/>
              </a:spcAft>
              <a:buFont typeface="Arial" panose="020B0604020202020204" pitchFamily="34" charset="0"/>
              <a:buChar char="•"/>
            </a:pPr>
            <a:r>
              <a:rPr lang="en-US" sz="3600" baseline="30000" dirty="0">
                <a:latin typeface="+mn-lt"/>
                <a:cs typeface="Calibri" panose="020F0502020204030204" pitchFamily="34" charset="0"/>
              </a:rPr>
              <a:t>What kind of data were recorded and used for analysis?</a:t>
            </a:r>
          </a:p>
        </p:txBody>
      </p:sp>
      <p:sp>
        <p:nvSpPr>
          <p:cNvPr id="4" name="TextBox 3">
            <a:extLst>
              <a:ext uri="{FF2B5EF4-FFF2-40B4-BE49-F238E27FC236}">
                <a16:creationId xmlns:a16="http://schemas.microsoft.com/office/drawing/2014/main" id="{A32E0864-FAA0-1A63-5FD7-7D3E1D4969B3}"/>
              </a:ext>
            </a:extLst>
          </p:cNvPr>
          <p:cNvSpPr txBox="1"/>
          <p:nvPr/>
        </p:nvSpPr>
        <p:spPr>
          <a:xfrm>
            <a:off x="9488245" y="5131398"/>
            <a:ext cx="2592593" cy="369332"/>
          </a:xfrm>
          <a:prstGeom prst="rect">
            <a:avLst/>
          </a:prstGeom>
          <a:noFill/>
        </p:spPr>
        <p:txBody>
          <a:bodyPr wrap="square" rtlCol="0">
            <a:spAutoFit/>
          </a:bodyPr>
          <a:lstStyle/>
          <a:p>
            <a:pPr algn="r"/>
            <a:r>
              <a:rPr lang="en-US" dirty="0">
                <a:latin typeface="+mn-lt"/>
              </a:rPr>
              <a:t>Locke et al. (2009)</a:t>
            </a:r>
          </a:p>
        </p:txBody>
      </p:sp>
    </p:spTree>
    <p:extLst>
      <p:ext uri="{BB962C8B-B14F-4D97-AF65-F5344CB8AC3E}">
        <p14:creationId xmlns:p14="http://schemas.microsoft.com/office/powerpoint/2010/main" val="20745750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176.400+ Red Flag Fotografías de stock, fotos e imágenes libres de derechos  - iStock">
            <a:extLst>
              <a:ext uri="{FF2B5EF4-FFF2-40B4-BE49-F238E27FC236}">
                <a16:creationId xmlns:a16="http://schemas.microsoft.com/office/drawing/2014/main" id="{04BE3BC4-6713-BA56-CEF4-3A0ED540BD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1720" y="259080"/>
            <a:ext cx="2651760" cy="265176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36BCE887-BBC0-E19F-0F8D-C858EE6EC46B}"/>
              </a:ext>
            </a:extLst>
          </p:cNvPr>
          <p:cNvSpPr txBox="1">
            <a:spLocks/>
          </p:cNvSpPr>
          <p:nvPr/>
        </p:nvSpPr>
        <p:spPr>
          <a:xfrm>
            <a:off x="4770120" y="896242"/>
            <a:ext cx="7025640" cy="88073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en-US" b="1" dirty="0">
                <a:solidFill>
                  <a:srgbClr val="1E482A"/>
                </a:solidFill>
                <a:latin typeface="Calibri" charset="0"/>
                <a:ea typeface="ＭＳ Ｐゴシック" charset="-128"/>
              </a:rPr>
              <a:t>Method</a:t>
            </a:r>
          </a:p>
        </p:txBody>
      </p:sp>
      <p:sp>
        <p:nvSpPr>
          <p:cNvPr id="3" name="Content Placeholder 2">
            <a:extLst>
              <a:ext uri="{FF2B5EF4-FFF2-40B4-BE49-F238E27FC236}">
                <a16:creationId xmlns:a16="http://schemas.microsoft.com/office/drawing/2014/main" id="{9FD7347F-0089-3877-D6CE-1896C17D278E}"/>
              </a:ext>
            </a:extLst>
          </p:cNvPr>
          <p:cNvSpPr txBox="1">
            <a:spLocks/>
          </p:cNvSpPr>
          <p:nvPr/>
        </p:nvSpPr>
        <p:spPr>
          <a:xfrm>
            <a:off x="3657600" y="2039952"/>
            <a:ext cx="7360920" cy="384489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1800"/>
              </a:spcAft>
            </a:pPr>
            <a:r>
              <a:rPr lang="en-US" altLang="en-US" i="1" dirty="0">
                <a:ea typeface="ＭＳ Ｐゴシック" charset="-128"/>
              </a:rPr>
              <a:t>N</a:t>
            </a:r>
            <a:r>
              <a:rPr lang="en-US" altLang="en-US" dirty="0">
                <a:ea typeface="ＭＳ Ｐゴシック" charset="-128"/>
              </a:rPr>
              <a:t> and major characteristics</a:t>
            </a:r>
          </a:p>
          <a:p>
            <a:pPr lvl="1">
              <a:lnSpc>
                <a:spcPct val="100000"/>
              </a:lnSpc>
              <a:spcBef>
                <a:spcPts val="0"/>
              </a:spcBef>
              <a:spcAft>
                <a:spcPts val="1800"/>
              </a:spcAft>
            </a:pPr>
            <a:r>
              <a:rPr lang="en-US" altLang="en-US" dirty="0">
                <a:ea typeface="ＭＳ Ｐゴシック" charset="-128"/>
              </a:rPr>
              <a:t>Inclusion/exclusion criteria</a:t>
            </a:r>
          </a:p>
          <a:p>
            <a:pPr>
              <a:lnSpc>
                <a:spcPct val="100000"/>
              </a:lnSpc>
              <a:spcBef>
                <a:spcPts val="0"/>
              </a:spcBef>
              <a:spcAft>
                <a:spcPts val="1800"/>
              </a:spcAft>
            </a:pPr>
            <a:r>
              <a:rPr lang="en-US" altLang="en-US" dirty="0">
                <a:ea typeface="ＭＳ Ｐゴシック" charset="-128"/>
              </a:rPr>
              <a:t>Interactions between researcher &amp; participants</a:t>
            </a:r>
          </a:p>
          <a:p>
            <a:pPr>
              <a:lnSpc>
                <a:spcPct val="100000"/>
              </a:lnSpc>
              <a:spcBef>
                <a:spcPts val="0"/>
              </a:spcBef>
              <a:spcAft>
                <a:spcPts val="1800"/>
              </a:spcAft>
            </a:pPr>
            <a:r>
              <a:rPr lang="en-US" altLang="en-US" dirty="0">
                <a:ea typeface="ＭＳ Ｐゴシック" charset="-128"/>
              </a:rPr>
              <a:t>Setting</a:t>
            </a:r>
          </a:p>
          <a:p>
            <a:pPr>
              <a:lnSpc>
                <a:spcPct val="100000"/>
              </a:lnSpc>
              <a:spcBef>
                <a:spcPts val="0"/>
              </a:spcBef>
              <a:spcAft>
                <a:spcPts val="1800"/>
              </a:spcAft>
            </a:pPr>
            <a:r>
              <a:rPr lang="en-US" altLang="en-US" dirty="0">
                <a:ea typeface="ＭＳ Ｐゴシック" charset="-128"/>
              </a:rPr>
              <a:t>How was the data collected?</a:t>
            </a:r>
          </a:p>
          <a:p>
            <a:pPr>
              <a:lnSpc>
                <a:spcPct val="100000"/>
              </a:lnSpc>
              <a:spcBef>
                <a:spcPts val="0"/>
              </a:spcBef>
              <a:spcAft>
                <a:spcPts val="1800"/>
              </a:spcAft>
            </a:pPr>
            <a:r>
              <a:rPr lang="en-US" altLang="en-US" dirty="0">
                <a:ea typeface="ＭＳ Ｐゴシック" charset="-128"/>
              </a:rPr>
              <a:t>Procedure was inappropriate for the research question</a:t>
            </a:r>
          </a:p>
        </p:txBody>
      </p:sp>
      <p:sp>
        <p:nvSpPr>
          <p:cNvPr id="4" name="TextBox 3">
            <a:extLst>
              <a:ext uri="{FF2B5EF4-FFF2-40B4-BE49-F238E27FC236}">
                <a16:creationId xmlns:a16="http://schemas.microsoft.com/office/drawing/2014/main" id="{742853E3-0490-7BEF-6AB8-0FB166FF3BFF}"/>
              </a:ext>
            </a:extLst>
          </p:cNvPr>
          <p:cNvSpPr txBox="1"/>
          <p:nvPr/>
        </p:nvSpPr>
        <p:spPr>
          <a:xfrm>
            <a:off x="9599407" y="6488668"/>
            <a:ext cx="2592593" cy="369332"/>
          </a:xfrm>
          <a:prstGeom prst="rect">
            <a:avLst/>
          </a:prstGeom>
          <a:noFill/>
        </p:spPr>
        <p:txBody>
          <a:bodyPr wrap="square" rtlCol="0">
            <a:spAutoFit/>
          </a:bodyPr>
          <a:lstStyle/>
          <a:p>
            <a:pPr algn="r"/>
            <a:r>
              <a:rPr lang="en-US" dirty="0">
                <a:latin typeface="+mn-lt"/>
              </a:rPr>
              <a:t>Locke et al. (2009)</a:t>
            </a:r>
          </a:p>
        </p:txBody>
      </p:sp>
    </p:spTree>
    <p:extLst>
      <p:ext uri="{BB962C8B-B14F-4D97-AF65-F5344CB8AC3E}">
        <p14:creationId xmlns:p14="http://schemas.microsoft.com/office/powerpoint/2010/main" val="19953838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4FF7B-5DF3-F7C4-6E5A-587252BF3DCB}"/>
              </a:ext>
            </a:extLst>
          </p:cNvPr>
          <p:cNvSpPr txBox="1">
            <a:spLocks/>
          </p:cNvSpPr>
          <p:nvPr/>
        </p:nvSpPr>
        <p:spPr>
          <a:xfrm>
            <a:off x="563879" y="484762"/>
            <a:ext cx="11064241" cy="88073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en-US" b="1" dirty="0">
                <a:solidFill>
                  <a:srgbClr val="1E482A"/>
                </a:solidFill>
                <a:latin typeface="Calibri" charset="0"/>
                <a:ea typeface="ＭＳ Ｐゴシック" charset="-128"/>
              </a:rPr>
              <a:t>The Results Present the Statistical Analyses and Findings</a:t>
            </a:r>
          </a:p>
        </p:txBody>
      </p:sp>
      <p:sp>
        <p:nvSpPr>
          <p:cNvPr id="3" name="TextBox 2">
            <a:extLst>
              <a:ext uri="{FF2B5EF4-FFF2-40B4-BE49-F238E27FC236}">
                <a16:creationId xmlns:a16="http://schemas.microsoft.com/office/drawing/2014/main" id="{F6312B65-BC09-9B90-A604-5B74EF84896B}"/>
              </a:ext>
            </a:extLst>
          </p:cNvPr>
          <p:cNvSpPr txBox="1"/>
          <p:nvPr/>
        </p:nvSpPr>
        <p:spPr>
          <a:xfrm>
            <a:off x="2299906" y="2308743"/>
            <a:ext cx="7592186" cy="2031325"/>
          </a:xfrm>
          <a:prstGeom prst="rect">
            <a:avLst/>
          </a:prstGeom>
          <a:noFill/>
        </p:spPr>
        <p:txBody>
          <a:bodyPr wrap="square" rtlCol="0">
            <a:spAutoFit/>
          </a:bodyPr>
          <a:lstStyle/>
          <a:p>
            <a:pPr marL="571500" indent="-571500">
              <a:spcAft>
                <a:spcPts val="1800"/>
              </a:spcAft>
              <a:buFont typeface="Arial" panose="020B0604020202020204" pitchFamily="34" charset="0"/>
              <a:buChar char="•"/>
            </a:pPr>
            <a:r>
              <a:rPr lang="en-US" sz="3600" baseline="30000" dirty="0">
                <a:latin typeface="+mn-lt"/>
                <a:cs typeface="Calibri" panose="020F0502020204030204" pitchFamily="34" charset="0"/>
              </a:rPr>
              <a:t>What kinds of data analyses were used?</a:t>
            </a:r>
          </a:p>
          <a:p>
            <a:pPr marL="571500" indent="-571500">
              <a:spcAft>
                <a:spcPts val="1800"/>
              </a:spcAft>
              <a:buFont typeface="Arial" panose="020B0604020202020204" pitchFamily="34" charset="0"/>
              <a:buChar char="•"/>
            </a:pPr>
            <a:r>
              <a:rPr lang="en-US" sz="3600" baseline="30000" dirty="0">
                <a:latin typeface="+mn-lt"/>
                <a:cs typeface="Calibri" panose="020F0502020204030204" pitchFamily="34" charset="0"/>
              </a:rPr>
              <a:t>What were the results?</a:t>
            </a:r>
          </a:p>
          <a:p>
            <a:pPr marL="571500" indent="-571500">
              <a:spcAft>
                <a:spcPts val="1800"/>
              </a:spcAft>
              <a:buFont typeface="Arial" panose="020B0604020202020204" pitchFamily="34" charset="0"/>
              <a:buChar char="•"/>
            </a:pPr>
            <a:r>
              <a:rPr lang="en-US" sz="3600" baseline="30000" dirty="0">
                <a:latin typeface="+mn-lt"/>
                <a:cs typeface="Calibri" panose="020F0502020204030204" pitchFamily="34" charset="0"/>
              </a:rPr>
              <a:t>What do the data collected say about the specific research question, but also the ”big” question?</a:t>
            </a:r>
          </a:p>
        </p:txBody>
      </p:sp>
      <p:sp>
        <p:nvSpPr>
          <p:cNvPr id="4" name="TextBox 3">
            <a:extLst>
              <a:ext uri="{FF2B5EF4-FFF2-40B4-BE49-F238E27FC236}">
                <a16:creationId xmlns:a16="http://schemas.microsoft.com/office/drawing/2014/main" id="{2B527F25-BE18-557C-90B0-3FCA3EECD0F3}"/>
              </a:ext>
            </a:extLst>
          </p:cNvPr>
          <p:cNvSpPr txBox="1"/>
          <p:nvPr/>
        </p:nvSpPr>
        <p:spPr>
          <a:xfrm>
            <a:off x="9488245" y="5131398"/>
            <a:ext cx="2592593" cy="369332"/>
          </a:xfrm>
          <a:prstGeom prst="rect">
            <a:avLst/>
          </a:prstGeom>
          <a:noFill/>
        </p:spPr>
        <p:txBody>
          <a:bodyPr wrap="square" rtlCol="0">
            <a:spAutoFit/>
          </a:bodyPr>
          <a:lstStyle/>
          <a:p>
            <a:pPr algn="r"/>
            <a:r>
              <a:rPr lang="en-US" dirty="0">
                <a:latin typeface="+mn-lt"/>
              </a:rPr>
              <a:t>Locke et al. (2009)</a:t>
            </a:r>
          </a:p>
        </p:txBody>
      </p:sp>
    </p:spTree>
    <p:extLst>
      <p:ext uri="{BB962C8B-B14F-4D97-AF65-F5344CB8AC3E}">
        <p14:creationId xmlns:p14="http://schemas.microsoft.com/office/powerpoint/2010/main" val="27603843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4FF7B-5DF3-F7C4-6E5A-587252BF3DCB}"/>
              </a:ext>
            </a:extLst>
          </p:cNvPr>
          <p:cNvSpPr txBox="1">
            <a:spLocks/>
          </p:cNvSpPr>
          <p:nvPr/>
        </p:nvSpPr>
        <p:spPr>
          <a:xfrm>
            <a:off x="563879" y="484762"/>
            <a:ext cx="11064241" cy="88073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en-US" b="1" dirty="0">
                <a:solidFill>
                  <a:srgbClr val="1E482A"/>
                </a:solidFill>
                <a:latin typeface="Calibri" charset="0"/>
                <a:ea typeface="ＭＳ Ｐゴシック" charset="-128"/>
              </a:rPr>
              <a:t>The Discussion Explains the Results in the Context of Prior Literature</a:t>
            </a:r>
          </a:p>
        </p:txBody>
      </p:sp>
      <p:sp>
        <p:nvSpPr>
          <p:cNvPr id="3" name="TextBox 2">
            <a:extLst>
              <a:ext uri="{FF2B5EF4-FFF2-40B4-BE49-F238E27FC236}">
                <a16:creationId xmlns:a16="http://schemas.microsoft.com/office/drawing/2014/main" id="{531C07F5-5AFB-E509-B8B2-8C0C9A5886C0}"/>
              </a:ext>
            </a:extLst>
          </p:cNvPr>
          <p:cNvSpPr txBox="1"/>
          <p:nvPr/>
        </p:nvSpPr>
        <p:spPr>
          <a:xfrm>
            <a:off x="2299906" y="2308743"/>
            <a:ext cx="7592186" cy="3139321"/>
          </a:xfrm>
          <a:prstGeom prst="rect">
            <a:avLst/>
          </a:prstGeom>
          <a:noFill/>
        </p:spPr>
        <p:txBody>
          <a:bodyPr wrap="square" rtlCol="0">
            <a:spAutoFit/>
          </a:bodyPr>
          <a:lstStyle/>
          <a:p>
            <a:pPr marL="571500" indent="-571500">
              <a:spcAft>
                <a:spcPts val="1800"/>
              </a:spcAft>
              <a:buFont typeface="Arial" panose="020B0604020202020204" pitchFamily="34" charset="0"/>
              <a:buChar char="•"/>
            </a:pPr>
            <a:r>
              <a:rPr lang="en-US" sz="3600" baseline="30000" dirty="0">
                <a:latin typeface="+mn-lt"/>
                <a:cs typeface="Calibri" panose="020F0502020204030204" pitchFamily="34" charset="0"/>
              </a:rPr>
              <a:t>What does the author conclude? Based on the results presented, what is said about the specific research question and the “big” question of the study?</a:t>
            </a:r>
          </a:p>
          <a:p>
            <a:pPr marL="571500" indent="-571500">
              <a:spcAft>
                <a:spcPts val="1800"/>
              </a:spcAft>
              <a:buFont typeface="Arial" panose="020B0604020202020204" pitchFamily="34" charset="0"/>
              <a:buChar char="•"/>
            </a:pPr>
            <a:r>
              <a:rPr lang="en-US" sz="3600" baseline="30000" dirty="0">
                <a:latin typeface="+mn-lt"/>
                <a:cs typeface="Calibri" panose="020F0502020204030204" pitchFamily="34" charset="0"/>
              </a:rPr>
              <a:t>What cautions does the author raise about interpreting the study?</a:t>
            </a:r>
          </a:p>
          <a:p>
            <a:pPr marL="571500" indent="-571500">
              <a:spcAft>
                <a:spcPts val="1800"/>
              </a:spcAft>
              <a:buFont typeface="Arial" panose="020B0604020202020204" pitchFamily="34" charset="0"/>
              <a:buChar char="•"/>
            </a:pPr>
            <a:r>
              <a:rPr lang="en-US" sz="3600" baseline="30000" dirty="0">
                <a:latin typeface="+mn-lt"/>
                <a:cs typeface="Calibri" panose="020F0502020204030204" pitchFamily="34" charset="0"/>
              </a:rPr>
              <a:t>Were there any flaws in the study? How could the research design be improved?</a:t>
            </a:r>
          </a:p>
        </p:txBody>
      </p:sp>
      <p:sp>
        <p:nvSpPr>
          <p:cNvPr id="4" name="TextBox 3">
            <a:extLst>
              <a:ext uri="{FF2B5EF4-FFF2-40B4-BE49-F238E27FC236}">
                <a16:creationId xmlns:a16="http://schemas.microsoft.com/office/drawing/2014/main" id="{285FF565-EBB8-5F8F-ECEB-52811A238596}"/>
              </a:ext>
            </a:extLst>
          </p:cNvPr>
          <p:cNvSpPr txBox="1"/>
          <p:nvPr/>
        </p:nvSpPr>
        <p:spPr>
          <a:xfrm>
            <a:off x="9488245" y="5131398"/>
            <a:ext cx="2592593" cy="369332"/>
          </a:xfrm>
          <a:prstGeom prst="rect">
            <a:avLst/>
          </a:prstGeom>
          <a:noFill/>
        </p:spPr>
        <p:txBody>
          <a:bodyPr wrap="square" rtlCol="0">
            <a:spAutoFit/>
          </a:bodyPr>
          <a:lstStyle/>
          <a:p>
            <a:pPr algn="r"/>
            <a:r>
              <a:rPr lang="en-US" dirty="0">
                <a:latin typeface="+mn-lt"/>
              </a:rPr>
              <a:t>Locke et al. (2009)</a:t>
            </a:r>
          </a:p>
        </p:txBody>
      </p:sp>
    </p:spTree>
    <p:extLst>
      <p:ext uri="{BB962C8B-B14F-4D97-AF65-F5344CB8AC3E}">
        <p14:creationId xmlns:p14="http://schemas.microsoft.com/office/powerpoint/2010/main" val="3740937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176.400+ Red Flag Fotografías de stock, fotos e imágenes libres de derechos  - iStock">
            <a:extLst>
              <a:ext uri="{FF2B5EF4-FFF2-40B4-BE49-F238E27FC236}">
                <a16:creationId xmlns:a16="http://schemas.microsoft.com/office/drawing/2014/main" id="{04BE3BC4-6713-BA56-CEF4-3A0ED540BD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1720" y="259080"/>
            <a:ext cx="2651760" cy="265176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36BCE887-BBC0-E19F-0F8D-C858EE6EC46B}"/>
              </a:ext>
            </a:extLst>
          </p:cNvPr>
          <p:cNvSpPr txBox="1">
            <a:spLocks/>
          </p:cNvSpPr>
          <p:nvPr/>
        </p:nvSpPr>
        <p:spPr>
          <a:xfrm>
            <a:off x="4770120" y="896242"/>
            <a:ext cx="7025640" cy="88073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en-US" b="1" dirty="0">
                <a:solidFill>
                  <a:srgbClr val="1E482A"/>
                </a:solidFill>
                <a:latin typeface="Calibri" charset="0"/>
                <a:ea typeface="ＭＳ Ｐゴシック" charset="-128"/>
              </a:rPr>
              <a:t>Results &amp; Discussion</a:t>
            </a:r>
          </a:p>
        </p:txBody>
      </p:sp>
      <p:sp>
        <p:nvSpPr>
          <p:cNvPr id="3" name="Content Placeholder 2">
            <a:extLst>
              <a:ext uri="{FF2B5EF4-FFF2-40B4-BE49-F238E27FC236}">
                <a16:creationId xmlns:a16="http://schemas.microsoft.com/office/drawing/2014/main" id="{9FD7347F-0089-3877-D6CE-1896C17D278E}"/>
              </a:ext>
            </a:extLst>
          </p:cNvPr>
          <p:cNvSpPr txBox="1">
            <a:spLocks/>
          </p:cNvSpPr>
          <p:nvPr/>
        </p:nvSpPr>
        <p:spPr>
          <a:xfrm>
            <a:off x="3657600" y="2039952"/>
            <a:ext cx="7574280" cy="384489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1800"/>
              </a:spcAft>
            </a:pPr>
            <a:r>
              <a:rPr lang="en-US" altLang="en-US" dirty="0">
                <a:ea typeface="ＭＳ Ｐゴシック" charset="-128"/>
              </a:rPr>
              <a:t>Analyses used to determine results were flawed or inappropriate for the research question</a:t>
            </a:r>
          </a:p>
          <a:p>
            <a:pPr>
              <a:lnSpc>
                <a:spcPct val="100000"/>
              </a:lnSpc>
              <a:spcBef>
                <a:spcPts val="0"/>
              </a:spcBef>
              <a:spcAft>
                <a:spcPts val="1800"/>
              </a:spcAft>
            </a:pPr>
            <a:r>
              <a:rPr lang="en-US" altLang="en-US" dirty="0">
                <a:ea typeface="ＭＳ Ｐゴシック" charset="-128"/>
              </a:rPr>
              <a:t>Mismatch between the results and the interpretation</a:t>
            </a:r>
          </a:p>
        </p:txBody>
      </p:sp>
      <p:sp>
        <p:nvSpPr>
          <p:cNvPr id="5" name="TextBox 4">
            <a:extLst>
              <a:ext uri="{FF2B5EF4-FFF2-40B4-BE49-F238E27FC236}">
                <a16:creationId xmlns:a16="http://schemas.microsoft.com/office/drawing/2014/main" id="{0111872E-A37F-19C4-52D0-D07386B72DF2}"/>
              </a:ext>
            </a:extLst>
          </p:cNvPr>
          <p:cNvSpPr txBox="1"/>
          <p:nvPr/>
        </p:nvSpPr>
        <p:spPr>
          <a:xfrm>
            <a:off x="9599407" y="6488668"/>
            <a:ext cx="2592593" cy="369332"/>
          </a:xfrm>
          <a:prstGeom prst="rect">
            <a:avLst/>
          </a:prstGeom>
          <a:noFill/>
        </p:spPr>
        <p:txBody>
          <a:bodyPr wrap="square" rtlCol="0">
            <a:spAutoFit/>
          </a:bodyPr>
          <a:lstStyle/>
          <a:p>
            <a:pPr algn="r"/>
            <a:r>
              <a:rPr lang="en-US" dirty="0">
                <a:latin typeface="+mn-lt"/>
              </a:rPr>
              <a:t>Locke et al. (2009)</a:t>
            </a:r>
          </a:p>
        </p:txBody>
      </p:sp>
    </p:spTree>
    <p:extLst>
      <p:ext uri="{BB962C8B-B14F-4D97-AF65-F5344CB8AC3E}">
        <p14:creationId xmlns:p14="http://schemas.microsoft.com/office/powerpoint/2010/main" val="34030812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F4255E-64A8-CA44-B0C0-AFD0D76765D9}"/>
              </a:ext>
            </a:extLst>
          </p:cNvPr>
          <p:cNvSpPr txBox="1">
            <a:spLocks/>
          </p:cNvSpPr>
          <p:nvPr/>
        </p:nvSpPr>
        <p:spPr>
          <a:xfrm>
            <a:off x="-1" y="484762"/>
            <a:ext cx="12192000" cy="88073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en-US" b="1" dirty="0">
                <a:solidFill>
                  <a:srgbClr val="1E482A"/>
                </a:solidFill>
                <a:latin typeface="Calibri" charset="0"/>
                <a:ea typeface="ＭＳ Ｐゴシック" charset="-128"/>
              </a:rPr>
              <a:t>Where Do You Find Papers?</a:t>
            </a:r>
          </a:p>
        </p:txBody>
      </p:sp>
      <p:sp>
        <p:nvSpPr>
          <p:cNvPr id="6" name="TextBox 5">
            <a:extLst>
              <a:ext uri="{FF2B5EF4-FFF2-40B4-BE49-F238E27FC236}">
                <a16:creationId xmlns:a16="http://schemas.microsoft.com/office/drawing/2014/main" id="{AD323387-1991-3E02-CDA9-A572EF80359D}"/>
              </a:ext>
            </a:extLst>
          </p:cNvPr>
          <p:cNvSpPr txBox="1"/>
          <p:nvPr/>
        </p:nvSpPr>
        <p:spPr>
          <a:xfrm>
            <a:off x="1493520" y="1354898"/>
            <a:ext cx="9204960" cy="3257174"/>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sz="2800" dirty="0">
                <a:latin typeface="+mn-lt"/>
                <a:cs typeface="Calibri" panose="020F0502020204030204" pitchFamily="34" charset="0"/>
              </a:rPr>
              <a:t>Make friends with a science librarian!</a:t>
            </a:r>
          </a:p>
          <a:p>
            <a:pPr marL="457200" indent="-457200">
              <a:lnSpc>
                <a:spcPct val="150000"/>
              </a:lnSpc>
              <a:buFont typeface="Arial" panose="020B0604020202020204" pitchFamily="34" charset="0"/>
              <a:buChar char="•"/>
            </a:pPr>
            <a:r>
              <a:rPr lang="en-US" sz="2800" dirty="0">
                <a:latin typeface="+mn-lt"/>
                <a:cs typeface="Calibri" panose="020F0502020204030204" pitchFamily="34" charset="0"/>
              </a:rPr>
              <a:t>Databases:</a:t>
            </a:r>
          </a:p>
          <a:p>
            <a:pPr marL="914400" lvl="1" indent="-457200">
              <a:lnSpc>
                <a:spcPct val="150000"/>
              </a:lnSpc>
              <a:buFont typeface="Arial" panose="020B0604020202020204" pitchFamily="34" charset="0"/>
              <a:buChar char="•"/>
            </a:pPr>
            <a:r>
              <a:rPr lang="en-US" sz="2800" dirty="0">
                <a:latin typeface="+mn-lt"/>
                <a:cs typeface="Calibri" panose="020F0502020204030204" pitchFamily="34" charset="0"/>
              </a:rPr>
              <a:t>PsycINFO</a:t>
            </a:r>
          </a:p>
          <a:p>
            <a:pPr marL="914400" lvl="1" indent="-457200">
              <a:lnSpc>
                <a:spcPct val="150000"/>
              </a:lnSpc>
              <a:buFont typeface="Arial" panose="020B0604020202020204" pitchFamily="34" charset="0"/>
              <a:buChar char="•"/>
            </a:pPr>
            <a:r>
              <a:rPr lang="en-US" sz="2800" dirty="0">
                <a:latin typeface="+mn-lt"/>
                <a:cs typeface="Calibri" panose="020F0502020204030204" pitchFamily="34" charset="0"/>
              </a:rPr>
              <a:t>Psychology and Behavioral Sciences Collection</a:t>
            </a:r>
          </a:p>
          <a:p>
            <a:pPr marL="914400" lvl="1" indent="-457200">
              <a:lnSpc>
                <a:spcPct val="150000"/>
              </a:lnSpc>
              <a:buFont typeface="Arial" panose="020B0604020202020204" pitchFamily="34" charset="0"/>
              <a:buChar char="•"/>
            </a:pPr>
            <a:r>
              <a:rPr lang="en-US" sz="2800" dirty="0">
                <a:latin typeface="+mn-lt"/>
                <a:cs typeface="Calibri" panose="020F0502020204030204" pitchFamily="34" charset="0"/>
              </a:rPr>
              <a:t>PubMed</a:t>
            </a:r>
          </a:p>
        </p:txBody>
      </p:sp>
    </p:spTree>
    <p:extLst>
      <p:ext uri="{BB962C8B-B14F-4D97-AF65-F5344CB8AC3E}">
        <p14:creationId xmlns:p14="http://schemas.microsoft.com/office/powerpoint/2010/main" val="42071689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DA30D-EB9D-49F5-3113-02F677CB0908}"/>
              </a:ext>
            </a:extLst>
          </p:cNvPr>
          <p:cNvSpPr txBox="1">
            <a:spLocks/>
          </p:cNvSpPr>
          <p:nvPr/>
        </p:nvSpPr>
        <p:spPr>
          <a:xfrm>
            <a:off x="-1" y="484762"/>
            <a:ext cx="12192000" cy="88073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en-US" b="1" dirty="0">
                <a:solidFill>
                  <a:srgbClr val="1E482A"/>
                </a:solidFill>
                <a:latin typeface="Calibri" charset="0"/>
                <a:ea typeface="ＭＳ Ｐゴシック" charset="-128"/>
              </a:rPr>
              <a:t>Check the References of Helpful Papers!</a:t>
            </a:r>
          </a:p>
        </p:txBody>
      </p:sp>
      <p:pic>
        <p:nvPicPr>
          <p:cNvPr id="5" name="Picture 4" descr="A picture containing text, screenshot, font, number&#10;&#10;Description automatically generated">
            <a:extLst>
              <a:ext uri="{FF2B5EF4-FFF2-40B4-BE49-F238E27FC236}">
                <a16:creationId xmlns:a16="http://schemas.microsoft.com/office/drawing/2014/main" id="{07BBD486-A0AE-DEE9-B019-A403F8ACF6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9799" y="1137920"/>
            <a:ext cx="7772400" cy="4310582"/>
          </a:xfrm>
          <a:prstGeom prst="rect">
            <a:avLst/>
          </a:prstGeom>
        </p:spPr>
      </p:pic>
    </p:spTree>
    <p:extLst>
      <p:ext uri="{BB962C8B-B14F-4D97-AF65-F5344CB8AC3E}">
        <p14:creationId xmlns:p14="http://schemas.microsoft.com/office/powerpoint/2010/main" val="39366744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DA30D-EB9D-49F5-3113-02F677CB0908}"/>
              </a:ext>
            </a:extLst>
          </p:cNvPr>
          <p:cNvSpPr txBox="1">
            <a:spLocks/>
          </p:cNvSpPr>
          <p:nvPr/>
        </p:nvSpPr>
        <p:spPr>
          <a:xfrm>
            <a:off x="533399" y="484762"/>
            <a:ext cx="11079481" cy="88073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en-US" b="1" dirty="0">
                <a:solidFill>
                  <a:srgbClr val="1E482A"/>
                </a:solidFill>
                <a:latin typeface="Calibri" charset="0"/>
                <a:ea typeface="ＭＳ Ｐゴシック" charset="-128"/>
              </a:rPr>
              <a:t>If a paper is particularly helpful, see what other, newer papers have cited </a:t>
            </a:r>
            <a:r>
              <a:rPr lang="en-US" altLang="en-US" b="1" u="sng" dirty="0">
                <a:solidFill>
                  <a:srgbClr val="1E482A"/>
                </a:solidFill>
                <a:latin typeface="Calibri" charset="0"/>
                <a:ea typeface="ＭＳ Ｐゴシック" charset="-128"/>
              </a:rPr>
              <a:t>that paper</a:t>
            </a:r>
            <a:endParaRPr lang="en-US" altLang="en-US" b="1" dirty="0">
              <a:solidFill>
                <a:srgbClr val="1E482A"/>
              </a:solidFill>
              <a:latin typeface="Calibri" charset="0"/>
              <a:ea typeface="ＭＳ Ｐゴシック" charset="-128"/>
            </a:endParaRPr>
          </a:p>
        </p:txBody>
      </p:sp>
      <p:pic>
        <p:nvPicPr>
          <p:cNvPr id="4" name="Picture 3" descr="A picture containing text, screenshot, font&#10;&#10;Description automatically generated">
            <a:extLst>
              <a:ext uri="{FF2B5EF4-FFF2-40B4-BE49-F238E27FC236}">
                <a16:creationId xmlns:a16="http://schemas.microsoft.com/office/drawing/2014/main" id="{830B47E4-15E2-A6F4-4F5D-216EBA7C57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6310" y="1967230"/>
            <a:ext cx="9099379" cy="3321050"/>
          </a:xfrm>
          <a:prstGeom prst="rect">
            <a:avLst/>
          </a:prstGeom>
        </p:spPr>
      </p:pic>
      <p:sp>
        <p:nvSpPr>
          <p:cNvPr id="6" name="Rectangle 5">
            <a:extLst>
              <a:ext uri="{FF2B5EF4-FFF2-40B4-BE49-F238E27FC236}">
                <a16:creationId xmlns:a16="http://schemas.microsoft.com/office/drawing/2014/main" id="{FF825211-7BE4-A44C-0ECF-618F10CE1C6D}"/>
              </a:ext>
            </a:extLst>
          </p:cNvPr>
          <p:cNvSpPr/>
          <p:nvPr/>
        </p:nvSpPr>
        <p:spPr>
          <a:xfrm>
            <a:off x="3535680" y="4770120"/>
            <a:ext cx="1295400" cy="381000"/>
          </a:xfrm>
          <a:prstGeom prst="rect">
            <a:avLst/>
          </a:prstGeom>
          <a:noFill/>
          <a:ln w="28575">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36007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A36B039-BC43-B446-9C78-5ADE527D9DE8}"/>
              </a:ext>
            </a:extLst>
          </p:cNvPr>
          <p:cNvSpPr txBox="1"/>
          <p:nvPr/>
        </p:nvSpPr>
        <p:spPr>
          <a:xfrm>
            <a:off x="2360867" y="1687571"/>
            <a:ext cx="7592186" cy="589072"/>
          </a:xfrm>
          <a:prstGeom prst="rect">
            <a:avLst/>
          </a:prstGeom>
          <a:noFill/>
        </p:spPr>
        <p:txBody>
          <a:bodyPr wrap="square" rtlCol="0">
            <a:spAutoFit/>
          </a:bodyPr>
          <a:lstStyle/>
          <a:p>
            <a:pPr>
              <a:lnSpc>
                <a:spcPct val="150000"/>
              </a:lnSpc>
            </a:pPr>
            <a:r>
              <a:rPr lang="en-US" sz="3600" baseline="30000" dirty="0">
                <a:latin typeface="+mn-lt"/>
                <a:cs typeface="Calibri" panose="020F0502020204030204" pitchFamily="34" charset="0"/>
              </a:rPr>
              <a:t>Be aware of confirmation bias!</a:t>
            </a:r>
          </a:p>
        </p:txBody>
      </p:sp>
      <p:sp>
        <p:nvSpPr>
          <p:cNvPr id="3" name="Title 1">
            <a:extLst>
              <a:ext uri="{FF2B5EF4-FFF2-40B4-BE49-F238E27FC236}">
                <a16:creationId xmlns:a16="http://schemas.microsoft.com/office/drawing/2014/main" id="{BC171C0C-95A1-D848-8217-4B43FBF21FA4}"/>
              </a:ext>
            </a:extLst>
          </p:cNvPr>
          <p:cNvSpPr txBox="1">
            <a:spLocks/>
          </p:cNvSpPr>
          <p:nvPr/>
        </p:nvSpPr>
        <p:spPr>
          <a:xfrm>
            <a:off x="2360867" y="739250"/>
            <a:ext cx="8855773" cy="88073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en-US" b="1" dirty="0">
                <a:solidFill>
                  <a:srgbClr val="1E482A"/>
                </a:solidFill>
                <a:latin typeface="Calibri" charset="0"/>
                <a:ea typeface="ＭＳ Ｐゴシック" charset="-128"/>
              </a:rPr>
              <a:t>A closing reminder</a:t>
            </a:r>
          </a:p>
        </p:txBody>
      </p:sp>
      <p:pic>
        <p:nvPicPr>
          <p:cNvPr id="1026" name="Picture 2">
            <a:extLst>
              <a:ext uri="{FF2B5EF4-FFF2-40B4-BE49-F238E27FC236}">
                <a16:creationId xmlns:a16="http://schemas.microsoft.com/office/drawing/2014/main" id="{5169369A-5599-3E0D-5D84-A617623B92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4680" y="2161289"/>
            <a:ext cx="7607820" cy="427939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1010965-C9BB-A957-A0B0-02C21CCD8150}"/>
              </a:ext>
            </a:extLst>
          </p:cNvPr>
          <p:cNvSpPr txBox="1"/>
          <p:nvPr/>
        </p:nvSpPr>
        <p:spPr>
          <a:xfrm>
            <a:off x="10363200" y="6440688"/>
            <a:ext cx="1706880" cy="369332"/>
          </a:xfrm>
          <a:prstGeom prst="rect">
            <a:avLst/>
          </a:prstGeom>
          <a:noFill/>
        </p:spPr>
        <p:txBody>
          <a:bodyPr wrap="square" rtlCol="0">
            <a:spAutoFit/>
          </a:bodyPr>
          <a:lstStyle/>
          <a:p>
            <a:pPr algn="r"/>
            <a:r>
              <a:rPr lang="en-US" dirty="0" err="1">
                <a:latin typeface="+mn-lt"/>
                <a:hlinkClick r:id="rId3"/>
              </a:rPr>
              <a:t>ElevenPaths</a:t>
            </a:r>
            <a:endParaRPr lang="en-US" dirty="0">
              <a:latin typeface="+mn-lt"/>
            </a:endParaRPr>
          </a:p>
        </p:txBody>
      </p:sp>
    </p:spTree>
    <p:extLst>
      <p:ext uri="{BB962C8B-B14F-4D97-AF65-F5344CB8AC3E}">
        <p14:creationId xmlns:p14="http://schemas.microsoft.com/office/powerpoint/2010/main" val="38132416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E968DBE-74EE-6E4F-9C1F-CEE112E964E9}"/>
              </a:ext>
            </a:extLst>
          </p:cNvPr>
          <p:cNvSpPr txBox="1"/>
          <p:nvPr/>
        </p:nvSpPr>
        <p:spPr>
          <a:xfrm>
            <a:off x="0" y="1836012"/>
            <a:ext cx="12192000" cy="1015663"/>
          </a:xfrm>
          <a:prstGeom prst="rect">
            <a:avLst/>
          </a:prstGeom>
          <a:noFill/>
        </p:spPr>
        <p:txBody>
          <a:bodyPr wrap="square" rtlCol="0">
            <a:spAutoFit/>
          </a:bodyPr>
          <a:lstStyle/>
          <a:p>
            <a:pPr algn="ctr"/>
            <a:r>
              <a:rPr lang="en-US" sz="6000" dirty="0">
                <a:solidFill>
                  <a:schemeClr val="bg1"/>
                </a:solidFill>
                <a:latin typeface="Calibri" panose="020F0502020204030204" pitchFamily="34" charset="0"/>
                <a:cs typeface="Calibri" panose="020F0502020204030204" pitchFamily="34" charset="0"/>
              </a:rPr>
              <a:t>Psychological Literature</a:t>
            </a:r>
          </a:p>
        </p:txBody>
      </p:sp>
      <p:sp>
        <p:nvSpPr>
          <p:cNvPr id="3" name="Text Box 2">
            <a:extLst>
              <a:ext uri="{FF2B5EF4-FFF2-40B4-BE49-F238E27FC236}">
                <a16:creationId xmlns:a16="http://schemas.microsoft.com/office/drawing/2014/main" id="{FE2984B3-BACC-5246-A608-71596BE4051B}"/>
              </a:ext>
            </a:extLst>
          </p:cNvPr>
          <p:cNvSpPr txBox="1">
            <a:spLocks noChangeArrowheads="1"/>
          </p:cNvSpPr>
          <p:nvPr/>
        </p:nvSpPr>
        <p:spPr bwMode="auto">
          <a:xfrm>
            <a:off x="0" y="4243639"/>
            <a:ext cx="12192000" cy="579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ts val="480"/>
              </a:spcBef>
            </a:pPr>
            <a:r>
              <a:rPr lang="en-US" sz="2800" dirty="0">
                <a:solidFill>
                  <a:schemeClr val="bg1"/>
                </a:solidFill>
                <a:latin typeface="Calibri" charset="0"/>
                <a:ea typeface="Calibri" charset="0"/>
                <a:cs typeface="Calibri" charset="0"/>
              </a:rPr>
              <a:t>Meredith Palm, Ph.D.</a:t>
            </a:r>
          </a:p>
          <a:p>
            <a:pPr algn="ctr" eaLnBrk="1" hangingPunct="1">
              <a:spcBef>
                <a:spcPts val="480"/>
              </a:spcBef>
            </a:pPr>
            <a:r>
              <a:rPr lang="en-US" sz="2800" dirty="0">
                <a:solidFill>
                  <a:schemeClr val="bg1"/>
                </a:solidFill>
                <a:latin typeface="Calibri" charset="0"/>
                <a:ea typeface="Calibri" charset="0"/>
                <a:cs typeface="Calibri" charset="0"/>
              </a:rPr>
              <a:t>Cross-Training Workshop</a:t>
            </a:r>
          </a:p>
          <a:p>
            <a:pPr algn="ctr" eaLnBrk="1" hangingPunct="1">
              <a:spcBef>
                <a:spcPts val="480"/>
              </a:spcBef>
            </a:pPr>
            <a:r>
              <a:rPr lang="en-US" sz="2800" dirty="0">
                <a:solidFill>
                  <a:schemeClr val="bg1"/>
                </a:solidFill>
                <a:latin typeface="Calibri" charset="0"/>
                <a:ea typeface="Calibri" charset="0"/>
                <a:cs typeface="Calibri" charset="0"/>
              </a:rPr>
              <a:t>May 2023</a:t>
            </a:r>
          </a:p>
        </p:txBody>
      </p:sp>
    </p:spTree>
    <p:extLst>
      <p:ext uri="{BB962C8B-B14F-4D97-AF65-F5344CB8AC3E}">
        <p14:creationId xmlns:p14="http://schemas.microsoft.com/office/powerpoint/2010/main" val="37769990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CBE2E-C052-5676-F661-4BF828D4EC11}"/>
              </a:ext>
            </a:extLst>
          </p:cNvPr>
          <p:cNvSpPr txBox="1">
            <a:spLocks/>
          </p:cNvSpPr>
          <p:nvPr/>
        </p:nvSpPr>
        <p:spPr>
          <a:xfrm>
            <a:off x="2714229" y="829146"/>
            <a:ext cx="7205686" cy="67740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en-US" b="1" dirty="0">
                <a:solidFill>
                  <a:srgbClr val="1E482A"/>
                </a:solidFill>
                <a:latin typeface="Calibri" charset="0"/>
                <a:ea typeface="Calibri" charset="0"/>
                <a:cs typeface="Calibri" charset="0"/>
              </a:rPr>
              <a:t>References</a:t>
            </a:r>
          </a:p>
        </p:txBody>
      </p:sp>
      <p:sp>
        <p:nvSpPr>
          <p:cNvPr id="3" name="Content Placeholder 2">
            <a:extLst>
              <a:ext uri="{FF2B5EF4-FFF2-40B4-BE49-F238E27FC236}">
                <a16:creationId xmlns:a16="http://schemas.microsoft.com/office/drawing/2014/main" id="{BB9DF2B7-03CD-A47B-1187-9EA3DD2706B9}"/>
              </a:ext>
            </a:extLst>
          </p:cNvPr>
          <p:cNvSpPr txBox="1">
            <a:spLocks/>
          </p:cNvSpPr>
          <p:nvPr/>
        </p:nvSpPr>
        <p:spPr>
          <a:xfrm>
            <a:off x="2714228" y="1506551"/>
            <a:ext cx="8532891" cy="384489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68313" indent="-468313">
              <a:lnSpc>
                <a:spcPct val="100000"/>
              </a:lnSpc>
              <a:spcBef>
                <a:spcPts val="0"/>
              </a:spcBef>
              <a:spcAft>
                <a:spcPts val="600"/>
              </a:spcAft>
              <a:buNone/>
            </a:pPr>
            <a:r>
              <a:rPr lang="en-US" b="0" i="0" dirty="0">
                <a:solidFill>
                  <a:srgbClr val="222222"/>
                </a:solidFill>
                <a:effectLst/>
                <a:latin typeface="Arial" panose="020B0604020202020204" pitchFamily="34" charset="0"/>
              </a:rPr>
              <a:t>Locke, L. F., Silverman, S. J., &amp; </a:t>
            </a:r>
            <a:r>
              <a:rPr lang="en-US" b="0" i="0" dirty="0" err="1">
                <a:solidFill>
                  <a:srgbClr val="222222"/>
                </a:solidFill>
                <a:effectLst/>
                <a:latin typeface="Arial" panose="020B0604020202020204" pitchFamily="34" charset="0"/>
              </a:rPr>
              <a:t>Spirduso</a:t>
            </a:r>
            <a:r>
              <a:rPr lang="en-US" b="0" i="0" dirty="0">
                <a:solidFill>
                  <a:srgbClr val="222222"/>
                </a:solidFill>
                <a:effectLst/>
                <a:latin typeface="Arial" panose="020B0604020202020204" pitchFamily="34" charset="0"/>
              </a:rPr>
              <a:t>, W. W. (2009). </a:t>
            </a:r>
            <a:r>
              <a:rPr lang="en-US" b="0" i="1" dirty="0">
                <a:solidFill>
                  <a:srgbClr val="222222"/>
                </a:solidFill>
                <a:effectLst/>
                <a:latin typeface="Arial" panose="020B0604020202020204" pitchFamily="34" charset="0"/>
              </a:rPr>
              <a:t>Reading and understanding research</a:t>
            </a:r>
            <a:r>
              <a:rPr lang="en-US" b="0" i="0" dirty="0">
                <a:solidFill>
                  <a:srgbClr val="222222"/>
                </a:solidFill>
                <a:effectLst/>
                <a:latin typeface="Arial" panose="020B0604020202020204" pitchFamily="34" charset="0"/>
              </a:rPr>
              <a:t>. Sage Publications.</a:t>
            </a:r>
            <a:endParaRPr lang="en-US" dirty="0"/>
          </a:p>
          <a:p>
            <a:pPr marL="468313" indent="-468313">
              <a:lnSpc>
                <a:spcPct val="100000"/>
              </a:lnSpc>
              <a:spcBef>
                <a:spcPts val="0"/>
              </a:spcBef>
              <a:spcAft>
                <a:spcPts val="600"/>
              </a:spcAft>
              <a:buNone/>
            </a:pPr>
            <a:r>
              <a:rPr lang="en-US" b="0" i="0" dirty="0">
                <a:solidFill>
                  <a:srgbClr val="222222"/>
                </a:solidFill>
                <a:effectLst/>
                <a:latin typeface="Arial" panose="020B0604020202020204" pitchFamily="34" charset="0"/>
              </a:rPr>
              <a:t>Rother, E. T. (2007). Systematic literature review X narrative review. </a:t>
            </a:r>
            <a:r>
              <a:rPr lang="en-US" b="0" i="1" dirty="0">
                <a:solidFill>
                  <a:srgbClr val="222222"/>
                </a:solidFill>
                <a:effectLst/>
                <a:latin typeface="Arial" panose="020B0604020202020204" pitchFamily="34" charset="0"/>
              </a:rPr>
              <a:t>Acta </a:t>
            </a:r>
            <a:r>
              <a:rPr lang="en-US" b="0" i="1" dirty="0" err="1">
                <a:solidFill>
                  <a:srgbClr val="222222"/>
                </a:solidFill>
                <a:effectLst/>
                <a:latin typeface="Arial" panose="020B0604020202020204" pitchFamily="34" charset="0"/>
              </a:rPr>
              <a:t>paulista</a:t>
            </a:r>
            <a:r>
              <a:rPr lang="en-US" b="0" i="1" dirty="0">
                <a:solidFill>
                  <a:srgbClr val="222222"/>
                </a:solidFill>
                <a:effectLst/>
                <a:latin typeface="Arial" panose="020B0604020202020204" pitchFamily="34" charset="0"/>
              </a:rPr>
              <a:t> de </a:t>
            </a:r>
            <a:r>
              <a:rPr lang="en-US" b="0" i="1" dirty="0" err="1">
                <a:solidFill>
                  <a:srgbClr val="222222"/>
                </a:solidFill>
                <a:effectLst/>
                <a:latin typeface="Arial" panose="020B0604020202020204" pitchFamily="34" charset="0"/>
              </a:rPr>
              <a:t>enfermagem</a:t>
            </a:r>
            <a:r>
              <a:rPr lang="en-US" b="0" i="0" dirty="0">
                <a:solidFill>
                  <a:srgbClr val="222222"/>
                </a:solidFill>
                <a:effectLst/>
                <a:latin typeface="Arial" panose="020B0604020202020204" pitchFamily="34" charset="0"/>
              </a:rPr>
              <a:t>, </a:t>
            </a:r>
            <a:r>
              <a:rPr lang="en-US" b="0" i="1" dirty="0">
                <a:solidFill>
                  <a:srgbClr val="222222"/>
                </a:solidFill>
                <a:effectLst/>
                <a:latin typeface="Arial" panose="020B0604020202020204" pitchFamily="34" charset="0"/>
              </a:rPr>
              <a:t>20</a:t>
            </a:r>
            <a:r>
              <a:rPr lang="en-US" b="0" i="0" dirty="0">
                <a:solidFill>
                  <a:srgbClr val="222222"/>
                </a:solidFill>
                <a:effectLst/>
                <a:latin typeface="Arial" panose="020B0604020202020204" pitchFamily="34" charset="0"/>
              </a:rPr>
              <a:t>, v-vi.</a:t>
            </a:r>
            <a:endParaRPr lang="en-US" b="0" i="0" dirty="0">
              <a:solidFill>
                <a:srgbClr val="212121"/>
              </a:solidFill>
              <a:effectLst/>
              <a:latin typeface="Roboto" panose="02000000000000000000" pitchFamily="2" charset="0"/>
            </a:endParaRPr>
          </a:p>
          <a:p>
            <a:pPr marL="468313" indent="-468313">
              <a:lnSpc>
                <a:spcPct val="100000"/>
              </a:lnSpc>
              <a:spcBef>
                <a:spcPts val="0"/>
              </a:spcBef>
              <a:spcAft>
                <a:spcPts val="600"/>
              </a:spcAft>
              <a:buNone/>
            </a:pPr>
            <a:r>
              <a:rPr lang="en-US" b="0" i="0" dirty="0">
                <a:solidFill>
                  <a:srgbClr val="212121"/>
                </a:solidFill>
                <a:effectLst/>
                <a:latin typeface="Roboto" panose="02000000000000000000" pitchFamily="2" charset="0"/>
              </a:rPr>
              <a:t>Subramanyam R. (2013). Art of reading a journal article: Methodically and effectively. </a:t>
            </a:r>
            <a:r>
              <a:rPr lang="en-US" b="0" i="1" dirty="0">
                <a:solidFill>
                  <a:srgbClr val="212121"/>
                </a:solidFill>
                <a:effectLst/>
                <a:latin typeface="Roboto" panose="02000000000000000000" pitchFamily="2" charset="0"/>
              </a:rPr>
              <a:t>Journal of Oral and Maxillofacial </a:t>
            </a:r>
            <a:r>
              <a:rPr lang="en-US" i="1" dirty="0">
                <a:solidFill>
                  <a:srgbClr val="212121"/>
                </a:solidFill>
                <a:latin typeface="Roboto" panose="02000000000000000000" pitchFamily="2" charset="0"/>
              </a:rPr>
              <a:t>P</a:t>
            </a:r>
            <a:r>
              <a:rPr lang="en-US" b="0" i="1" dirty="0">
                <a:solidFill>
                  <a:srgbClr val="212121"/>
                </a:solidFill>
                <a:effectLst/>
                <a:latin typeface="Roboto" panose="02000000000000000000" pitchFamily="2" charset="0"/>
              </a:rPr>
              <a:t>athology</a:t>
            </a:r>
            <a:r>
              <a:rPr lang="en-US" b="0" i="0" dirty="0">
                <a:solidFill>
                  <a:srgbClr val="212121"/>
                </a:solidFill>
                <a:effectLst/>
                <a:latin typeface="Roboto" panose="02000000000000000000" pitchFamily="2" charset="0"/>
              </a:rPr>
              <a:t>, </a:t>
            </a:r>
            <a:r>
              <a:rPr lang="en-US" b="0" i="1" dirty="0">
                <a:solidFill>
                  <a:srgbClr val="212121"/>
                </a:solidFill>
                <a:effectLst/>
                <a:latin typeface="Roboto" panose="02000000000000000000" pitchFamily="2" charset="0"/>
              </a:rPr>
              <a:t>17</a:t>
            </a:r>
            <a:r>
              <a:rPr lang="en-US" b="0" i="0" dirty="0">
                <a:solidFill>
                  <a:srgbClr val="212121"/>
                </a:solidFill>
                <a:effectLst/>
                <a:latin typeface="Roboto" panose="02000000000000000000" pitchFamily="2" charset="0"/>
              </a:rPr>
              <a:t>(1), 65–70. https://</a:t>
            </a:r>
            <a:r>
              <a:rPr lang="en-US" b="0" i="0" dirty="0" err="1">
                <a:solidFill>
                  <a:srgbClr val="212121"/>
                </a:solidFill>
                <a:effectLst/>
                <a:latin typeface="Roboto" panose="02000000000000000000" pitchFamily="2" charset="0"/>
              </a:rPr>
              <a:t>doi.org</a:t>
            </a:r>
            <a:r>
              <a:rPr lang="en-US" b="0" i="0" dirty="0">
                <a:solidFill>
                  <a:srgbClr val="212121"/>
                </a:solidFill>
                <a:effectLst/>
                <a:latin typeface="Roboto" panose="02000000000000000000" pitchFamily="2" charset="0"/>
              </a:rPr>
              <a:t>/10.4103/0973-029X.110733</a:t>
            </a:r>
            <a:endParaRPr lang="en-US" altLang="en-US" dirty="0">
              <a:ea typeface="ＭＳ Ｐゴシック" charset="-128"/>
            </a:endParaRPr>
          </a:p>
        </p:txBody>
      </p:sp>
    </p:spTree>
    <p:extLst>
      <p:ext uri="{BB962C8B-B14F-4D97-AF65-F5344CB8AC3E}">
        <p14:creationId xmlns:p14="http://schemas.microsoft.com/office/powerpoint/2010/main" val="21517087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84D3D-ACE5-0BBD-F552-CCEBF0D3B375}"/>
              </a:ext>
            </a:extLst>
          </p:cNvPr>
          <p:cNvSpPr txBox="1">
            <a:spLocks/>
          </p:cNvSpPr>
          <p:nvPr/>
        </p:nvSpPr>
        <p:spPr>
          <a:xfrm>
            <a:off x="3657600" y="973151"/>
            <a:ext cx="7025640" cy="88073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en-US" b="1" dirty="0">
                <a:solidFill>
                  <a:srgbClr val="1E482A"/>
                </a:solidFill>
                <a:latin typeface="Calibri" charset="0"/>
                <a:ea typeface="ＭＳ Ｐゴシック" charset="-128"/>
              </a:rPr>
              <a:t>Discussion of literature</a:t>
            </a:r>
          </a:p>
        </p:txBody>
      </p:sp>
      <p:sp>
        <p:nvSpPr>
          <p:cNvPr id="3" name="Content Placeholder 2">
            <a:extLst>
              <a:ext uri="{FF2B5EF4-FFF2-40B4-BE49-F238E27FC236}">
                <a16:creationId xmlns:a16="http://schemas.microsoft.com/office/drawing/2014/main" id="{EDFD2D31-7E2A-41C6-A900-00EC7A31206C}"/>
              </a:ext>
            </a:extLst>
          </p:cNvPr>
          <p:cNvSpPr txBox="1">
            <a:spLocks/>
          </p:cNvSpPr>
          <p:nvPr/>
        </p:nvSpPr>
        <p:spPr>
          <a:xfrm>
            <a:off x="3657600" y="2039952"/>
            <a:ext cx="7574280" cy="384489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l"/>
            <a:r>
              <a:rPr lang="en-US" sz="2800" dirty="0"/>
              <a:t>Participants can be sent to breakout rooms based on their </a:t>
            </a:r>
            <a:r>
              <a:rPr lang="en-US" dirty="0"/>
              <a:t>topics of interest.</a:t>
            </a:r>
            <a:endParaRPr lang="en-US" altLang="en-US" dirty="0">
              <a:ea typeface="ＭＳ Ｐゴシック" charset="-128"/>
            </a:endParaRPr>
          </a:p>
        </p:txBody>
      </p:sp>
    </p:spTree>
    <p:extLst>
      <p:ext uri="{BB962C8B-B14F-4D97-AF65-F5344CB8AC3E}">
        <p14:creationId xmlns:p14="http://schemas.microsoft.com/office/powerpoint/2010/main" val="1035488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4453F7-D8FD-E742-A0AC-CD694ECCC7F9}"/>
              </a:ext>
            </a:extLst>
          </p:cNvPr>
          <p:cNvSpPr txBox="1">
            <a:spLocks/>
          </p:cNvSpPr>
          <p:nvPr/>
        </p:nvSpPr>
        <p:spPr>
          <a:xfrm>
            <a:off x="3552429" y="696942"/>
            <a:ext cx="7205686" cy="67740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en-US" b="1" dirty="0">
                <a:solidFill>
                  <a:srgbClr val="1E482A"/>
                </a:solidFill>
                <a:latin typeface="Calibri" charset="0"/>
                <a:ea typeface="Calibri" charset="0"/>
                <a:cs typeface="Calibri" charset="0"/>
              </a:rPr>
              <a:t>Overview</a:t>
            </a:r>
          </a:p>
        </p:txBody>
      </p:sp>
      <p:sp>
        <p:nvSpPr>
          <p:cNvPr id="3" name="Content Placeholder 2">
            <a:extLst>
              <a:ext uri="{FF2B5EF4-FFF2-40B4-BE49-F238E27FC236}">
                <a16:creationId xmlns:a16="http://schemas.microsoft.com/office/drawing/2014/main" id="{5FA6A62E-DAC2-BF46-AFC2-9D2DBB9C9834}"/>
              </a:ext>
            </a:extLst>
          </p:cNvPr>
          <p:cNvSpPr txBox="1">
            <a:spLocks/>
          </p:cNvSpPr>
          <p:nvPr/>
        </p:nvSpPr>
        <p:spPr>
          <a:xfrm>
            <a:off x="3552428" y="1506551"/>
            <a:ext cx="6875841" cy="384489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1800"/>
              </a:spcAft>
            </a:pPr>
            <a:r>
              <a:rPr lang="en-US" altLang="en-US" dirty="0">
                <a:ea typeface="ＭＳ Ｐゴシック" charset="-128"/>
              </a:rPr>
              <a:t>Types of papers in psychology</a:t>
            </a:r>
          </a:p>
          <a:p>
            <a:pPr>
              <a:lnSpc>
                <a:spcPct val="100000"/>
              </a:lnSpc>
              <a:spcBef>
                <a:spcPts val="0"/>
              </a:spcBef>
              <a:spcAft>
                <a:spcPts val="1800"/>
              </a:spcAft>
            </a:pPr>
            <a:r>
              <a:rPr lang="en-US" altLang="en-US" dirty="0">
                <a:ea typeface="ＭＳ Ｐゴシック" charset="-128"/>
              </a:rPr>
              <a:t>Sections of papers and red flags</a:t>
            </a:r>
          </a:p>
          <a:p>
            <a:pPr>
              <a:lnSpc>
                <a:spcPct val="100000"/>
              </a:lnSpc>
              <a:spcBef>
                <a:spcPts val="0"/>
              </a:spcBef>
              <a:spcAft>
                <a:spcPts val="1800"/>
              </a:spcAft>
            </a:pPr>
            <a:r>
              <a:rPr lang="en-US" altLang="en-US" dirty="0">
                <a:ea typeface="ＭＳ Ｐゴシック" charset="-128"/>
              </a:rPr>
              <a:t>Where to find papers</a:t>
            </a:r>
          </a:p>
          <a:p>
            <a:pPr>
              <a:lnSpc>
                <a:spcPct val="100000"/>
              </a:lnSpc>
              <a:spcBef>
                <a:spcPts val="0"/>
              </a:spcBef>
              <a:spcAft>
                <a:spcPts val="1800"/>
              </a:spcAft>
            </a:pPr>
            <a:r>
              <a:rPr lang="en-US" altLang="en-US" dirty="0">
                <a:ea typeface="ＭＳ Ｐゴシック" charset="-128"/>
              </a:rPr>
              <a:t>Red flags in psychological literature</a:t>
            </a:r>
          </a:p>
          <a:p>
            <a:pPr>
              <a:lnSpc>
                <a:spcPct val="100000"/>
              </a:lnSpc>
              <a:spcBef>
                <a:spcPts val="0"/>
              </a:spcBef>
              <a:spcAft>
                <a:spcPts val="1800"/>
              </a:spcAft>
            </a:pPr>
            <a:r>
              <a:rPr lang="en-US" altLang="en-US" dirty="0">
                <a:ea typeface="ＭＳ Ｐゴシック" charset="-128"/>
              </a:rPr>
              <a:t>Discussion of papers in breakout groups</a:t>
            </a:r>
          </a:p>
        </p:txBody>
      </p:sp>
    </p:spTree>
    <p:extLst>
      <p:ext uri="{BB962C8B-B14F-4D97-AF65-F5344CB8AC3E}">
        <p14:creationId xmlns:p14="http://schemas.microsoft.com/office/powerpoint/2010/main" val="111788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F4255E-64A8-CA44-B0C0-AFD0D76765D9}"/>
              </a:ext>
            </a:extLst>
          </p:cNvPr>
          <p:cNvSpPr txBox="1">
            <a:spLocks/>
          </p:cNvSpPr>
          <p:nvPr/>
        </p:nvSpPr>
        <p:spPr>
          <a:xfrm>
            <a:off x="-1" y="484762"/>
            <a:ext cx="12192000" cy="88073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en-US" b="1" dirty="0">
                <a:solidFill>
                  <a:srgbClr val="1E482A"/>
                </a:solidFill>
                <a:latin typeface="Calibri" charset="0"/>
                <a:ea typeface="ＭＳ Ｐゴシック" charset="-128"/>
              </a:rPr>
              <a:t>Papers Fall into One of Two Categories</a:t>
            </a:r>
          </a:p>
        </p:txBody>
      </p:sp>
      <p:sp>
        <p:nvSpPr>
          <p:cNvPr id="3" name="Subtitle 2">
            <a:extLst>
              <a:ext uri="{FF2B5EF4-FFF2-40B4-BE49-F238E27FC236}">
                <a16:creationId xmlns:a16="http://schemas.microsoft.com/office/drawing/2014/main" id="{0FE771DD-84ED-6741-AB6D-3B3EDD5983C5}"/>
              </a:ext>
            </a:extLst>
          </p:cNvPr>
          <p:cNvSpPr txBox="1">
            <a:spLocks/>
          </p:cNvSpPr>
          <p:nvPr/>
        </p:nvSpPr>
        <p:spPr>
          <a:xfrm>
            <a:off x="419548" y="1753496"/>
            <a:ext cx="5529431" cy="3603811"/>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US" altLang="en-US" sz="3000" b="1" dirty="0">
                <a:ea typeface="ＭＳ Ｐゴシック" charset="-128"/>
              </a:rPr>
              <a:t>Primary Literature</a:t>
            </a:r>
          </a:p>
          <a:p>
            <a:pPr marL="0" indent="0" algn="ctr">
              <a:buNone/>
            </a:pPr>
            <a:r>
              <a:rPr lang="en-US" altLang="en-US" dirty="0">
                <a:ea typeface="ＭＳ Ｐゴシック" charset="-128"/>
              </a:rPr>
              <a:t>Original Empirical Articles</a:t>
            </a:r>
          </a:p>
          <a:p>
            <a:pPr marL="0" indent="0" algn="ctr">
              <a:buNone/>
            </a:pPr>
            <a:r>
              <a:rPr lang="en-US" altLang="en-US" dirty="0">
                <a:ea typeface="ＭＳ Ｐゴシック" charset="-128"/>
              </a:rPr>
              <a:t>Case Studies</a:t>
            </a:r>
          </a:p>
          <a:p>
            <a:pPr marL="0" indent="0" algn="ctr">
              <a:buNone/>
            </a:pPr>
            <a:r>
              <a:rPr lang="en-US" altLang="en-US" dirty="0">
                <a:ea typeface="ＭＳ Ｐゴシック" charset="-128"/>
              </a:rPr>
              <a:t>Conference Proceedings/Abstracts</a:t>
            </a:r>
          </a:p>
          <a:p>
            <a:pPr marL="0" indent="0" algn="ctr">
              <a:buNone/>
            </a:pPr>
            <a:r>
              <a:rPr lang="en-US" altLang="en-US" dirty="0">
                <a:ea typeface="ＭＳ Ｐゴシック" charset="-128"/>
              </a:rPr>
              <a:t>Editorial or Letters to the Editor</a:t>
            </a:r>
          </a:p>
        </p:txBody>
      </p:sp>
      <p:sp>
        <p:nvSpPr>
          <p:cNvPr id="4" name="Subtitle 2">
            <a:extLst>
              <a:ext uri="{FF2B5EF4-FFF2-40B4-BE49-F238E27FC236}">
                <a16:creationId xmlns:a16="http://schemas.microsoft.com/office/drawing/2014/main" id="{E8EDA855-8433-2302-2436-405994AD06BD}"/>
              </a:ext>
            </a:extLst>
          </p:cNvPr>
          <p:cNvSpPr txBox="1">
            <a:spLocks/>
          </p:cNvSpPr>
          <p:nvPr/>
        </p:nvSpPr>
        <p:spPr>
          <a:xfrm>
            <a:off x="6241226" y="1753495"/>
            <a:ext cx="5529431" cy="3603811"/>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US" altLang="en-US" sz="3000" b="1" dirty="0">
                <a:ea typeface="ＭＳ Ｐゴシック" charset="-128"/>
              </a:rPr>
              <a:t>Secondary Literature</a:t>
            </a:r>
          </a:p>
          <a:p>
            <a:pPr marL="0" indent="0" algn="ctr">
              <a:buNone/>
            </a:pPr>
            <a:r>
              <a:rPr lang="en-US" altLang="en-US" dirty="0">
                <a:ea typeface="ＭＳ Ｐゴシック" charset="-128"/>
              </a:rPr>
              <a:t>Narrative/Traditional Review</a:t>
            </a:r>
          </a:p>
          <a:p>
            <a:pPr marL="0" indent="0" algn="ctr">
              <a:buNone/>
            </a:pPr>
            <a:r>
              <a:rPr lang="en-US" altLang="en-US" dirty="0">
                <a:ea typeface="ＭＳ Ｐゴシック" charset="-128"/>
              </a:rPr>
              <a:t>Systematic Reviews</a:t>
            </a:r>
          </a:p>
          <a:p>
            <a:pPr marL="0" indent="0" algn="ctr">
              <a:buNone/>
            </a:pPr>
            <a:r>
              <a:rPr lang="en-US" altLang="en-US" dirty="0">
                <a:ea typeface="ＭＳ Ｐゴシック" charset="-128"/>
              </a:rPr>
              <a:t>Meta-Analysis</a:t>
            </a:r>
          </a:p>
          <a:p>
            <a:pPr marL="0" indent="0" algn="ctr">
              <a:buNone/>
            </a:pPr>
            <a:r>
              <a:rPr lang="en-US" altLang="en-US" dirty="0">
                <a:ea typeface="ＭＳ Ｐゴシック" charset="-128"/>
              </a:rPr>
              <a:t>Book Reviews</a:t>
            </a:r>
          </a:p>
        </p:txBody>
      </p:sp>
      <p:sp>
        <p:nvSpPr>
          <p:cNvPr id="5" name="TextBox 4">
            <a:extLst>
              <a:ext uri="{FF2B5EF4-FFF2-40B4-BE49-F238E27FC236}">
                <a16:creationId xmlns:a16="http://schemas.microsoft.com/office/drawing/2014/main" id="{5FC25506-97E1-2F0B-1E6A-BE3055CC4B1A}"/>
              </a:ext>
            </a:extLst>
          </p:cNvPr>
          <p:cNvSpPr txBox="1"/>
          <p:nvPr/>
        </p:nvSpPr>
        <p:spPr>
          <a:xfrm>
            <a:off x="9488245" y="5131398"/>
            <a:ext cx="2592593" cy="369332"/>
          </a:xfrm>
          <a:prstGeom prst="rect">
            <a:avLst/>
          </a:prstGeom>
          <a:noFill/>
        </p:spPr>
        <p:txBody>
          <a:bodyPr wrap="square" rtlCol="0">
            <a:spAutoFit/>
          </a:bodyPr>
          <a:lstStyle/>
          <a:p>
            <a:pPr algn="r"/>
            <a:r>
              <a:rPr lang="en-US" dirty="0">
                <a:latin typeface="+mn-lt"/>
              </a:rPr>
              <a:t>Subramanyam (2013)</a:t>
            </a:r>
          </a:p>
        </p:txBody>
      </p:sp>
    </p:spTree>
    <p:extLst>
      <p:ext uri="{BB962C8B-B14F-4D97-AF65-F5344CB8AC3E}">
        <p14:creationId xmlns:p14="http://schemas.microsoft.com/office/powerpoint/2010/main" val="8272426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B4774-A018-1C1D-A930-C1ADD153D87F}"/>
              </a:ext>
            </a:extLst>
          </p:cNvPr>
          <p:cNvSpPr txBox="1">
            <a:spLocks/>
          </p:cNvSpPr>
          <p:nvPr/>
        </p:nvSpPr>
        <p:spPr>
          <a:xfrm>
            <a:off x="-1" y="484762"/>
            <a:ext cx="12192000" cy="88073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en-US" b="1" dirty="0">
                <a:solidFill>
                  <a:srgbClr val="1E482A"/>
                </a:solidFill>
                <a:latin typeface="Calibri" charset="0"/>
                <a:ea typeface="ＭＳ Ｐゴシック" charset="-128"/>
              </a:rPr>
              <a:t>Reviews vs. Meta-Analyses</a:t>
            </a:r>
          </a:p>
        </p:txBody>
      </p:sp>
      <p:sp>
        <p:nvSpPr>
          <p:cNvPr id="3" name="Subtitle 2">
            <a:extLst>
              <a:ext uri="{FF2B5EF4-FFF2-40B4-BE49-F238E27FC236}">
                <a16:creationId xmlns:a16="http://schemas.microsoft.com/office/drawing/2014/main" id="{E446AD39-1C09-BD02-F7D5-C9E9A04417E6}"/>
              </a:ext>
            </a:extLst>
          </p:cNvPr>
          <p:cNvSpPr txBox="1">
            <a:spLocks/>
          </p:cNvSpPr>
          <p:nvPr/>
        </p:nvSpPr>
        <p:spPr>
          <a:xfrm>
            <a:off x="-1" y="1627094"/>
            <a:ext cx="3825241" cy="3603811"/>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US" altLang="en-US" b="1" dirty="0">
                <a:ea typeface="ＭＳ Ｐゴシック" charset="-128"/>
              </a:rPr>
              <a:t>Narrative/Traditional Review</a:t>
            </a:r>
          </a:p>
          <a:p>
            <a:r>
              <a:rPr lang="en-US" altLang="en-US" dirty="0">
                <a:ea typeface="ＭＳ Ｐゴシック" charset="-128"/>
              </a:rPr>
              <a:t>Describe current literature on a topic</a:t>
            </a:r>
          </a:p>
          <a:p>
            <a:r>
              <a:rPr lang="en-US" altLang="en-US" dirty="0">
                <a:ea typeface="ＭＳ Ｐゴシック" charset="-128"/>
              </a:rPr>
              <a:t>No specific research question</a:t>
            </a:r>
          </a:p>
          <a:p>
            <a:r>
              <a:rPr lang="en-US" altLang="en-US" dirty="0">
                <a:ea typeface="ＭＳ Ｐゴシック" charset="-128"/>
              </a:rPr>
              <a:t>No articulated methodology</a:t>
            </a:r>
          </a:p>
        </p:txBody>
      </p:sp>
      <p:sp>
        <p:nvSpPr>
          <p:cNvPr id="6" name="Subtitle 2">
            <a:extLst>
              <a:ext uri="{FF2B5EF4-FFF2-40B4-BE49-F238E27FC236}">
                <a16:creationId xmlns:a16="http://schemas.microsoft.com/office/drawing/2014/main" id="{00CCABBA-6971-E61D-2F85-20F4B794ECC9}"/>
              </a:ext>
            </a:extLst>
          </p:cNvPr>
          <p:cNvSpPr txBox="1">
            <a:spLocks/>
          </p:cNvSpPr>
          <p:nvPr/>
        </p:nvSpPr>
        <p:spPr>
          <a:xfrm>
            <a:off x="4183378" y="1627094"/>
            <a:ext cx="3825241" cy="3603811"/>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US" altLang="en-US" b="1" dirty="0">
                <a:ea typeface="ＭＳ Ｐゴシック" charset="-128"/>
              </a:rPr>
              <a:t>Systematic Reviews</a:t>
            </a:r>
          </a:p>
          <a:p>
            <a:r>
              <a:rPr lang="en-US" altLang="en-US" dirty="0">
                <a:ea typeface="ＭＳ Ｐゴシック" charset="-128"/>
              </a:rPr>
              <a:t>Identifies a research question</a:t>
            </a:r>
          </a:p>
          <a:p>
            <a:r>
              <a:rPr lang="en-US" altLang="en-US" dirty="0">
                <a:ea typeface="ＭＳ Ｐゴシック" charset="-128"/>
              </a:rPr>
              <a:t>Articulates &amp; follows reproducible methodology to identify articles based on criteria</a:t>
            </a:r>
          </a:p>
          <a:p>
            <a:pPr marL="0" indent="0" algn="ctr">
              <a:buNone/>
            </a:pPr>
            <a:endParaRPr lang="en-US" altLang="en-US" dirty="0">
              <a:ea typeface="ＭＳ Ｐゴシック" charset="-128"/>
            </a:endParaRPr>
          </a:p>
        </p:txBody>
      </p:sp>
      <p:sp>
        <p:nvSpPr>
          <p:cNvPr id="7" name="Subtitle 2">
            <a:extLst>
              <a:ext uri="{FF2B5EF4-FFF2-40B4-BE49-F238E27FC236}">
                <a16:creationId xmlns:a16="http://schemas.microsoft.com/office/drawing/2014/main" id="{4FB4137F-F62C-2E8E-9D94-A1D6E21219C7}"/>
              </a:ext>
            </a:extLst>
          </p:cNvPr>
          <p:cNvSpPr txBox="1">
            <a:spLocks/>
          </p:cNvSpPr>
          <p:nvPr/>
        </p:nvSpPr>
        <p:spPr>
          <a:xfrm>
            <a:off x="8366757" y="1627094"/>
            <a:ext cx="3825241" cy="3603811"/>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US" altLang="en-US" b="1" dirty="0">
                <a:ea typeface="ＭＳ Ｐゴシック" charset="-128"/>
              </a:rPr>
              <a:t>Meta-Analysis</a:t>
            </a:r>
            <a:endParaRPr lang="en-US" altLang="en-US" dirty="0">
              <a:ea typeface="ＭＳ Ｐゴシック" charset="-128"/>
            </a:endParaRPr>
          </a:p>
          <a:p>
            <a:r>
              <a:rPr lang="en-US" altLang="en-US" dirty="0">
                <a:ea typeface="ＭＳ Ｐゴシック" charset="-128"/>
              </a:rPr>
              <a:t>Statistically combines the results of two or more studies</a:t>
            </a:r>
          </a:p>
          <a:p>
            <a:r>
              <a:rPr lang="en-US" altLang="en-US" dirty="0">
                <a:ea typeface="ＭＳ Ｐゴシック" charset="-128"/>
              </a:rPr>
              <a:t>Articulates &amp; follows reproducible methodology</a:t>
            </a:r>
          </a:p>
        </p:txBody>
      </p:sp>
      <p:sp>
        <p:nvSpPr>
          <p:cNvPr id="8" name="TextBox 7">
            <a:extLst>
              <a:ext uri="{FF2B5EF4-FFF2-40B4-BE49-F238E27FC236}">
                <a16:creationId xmlns:a16="http://schemas.microsoft.com/office/drawing/2014/main" id="{A94CB4AC-CE04-BB21-0DB3-1716A654C3E2}"/>
              </a:ext>
            </a:extLst>
          </p:cNvPr>
          <p:cNvSpPr txBox="1"/>
          <p:nvPr/>
        </p:nvSpPr>
        <p:spPr>
          <a:xfrm>
            <a:off x="9488245" y="5131398"/>
            <a:ext cx="2592593" cy="369332"/>
          </a:xfrm>
          <a:prstGeom prst="rect">
            <a:avLst/>
          </a:prstGeom>
          <a:noFill/>
        </p:spPr>
        <p:txBody>
          <a:bodyPr wrap="square" rtlCol="0">
            <a:spAutoFit/>
          </a:bodyPr>
          <a:lstStyle/>
          <a:p>
            <a:pPr algn="r"/>
            <a:r>
              <a:rPr lang="en-US" dirty="0">
                <a:latin typeface="+mn-lt"/>
              </a:rPr>
              <a:t>Rother (2007)</a:t>
            </a:r>
          </a:p>
        </p:txBody>
      </p:sp>
    </p:spTree>
    <p:extLst>
      <p:ext uri="{BB962C8B-B14F-4D97-AF65-F5344CB8AC3E}">
        <p14:creationId xmlns:p14="http://schemas.microsoft.com/office/powerpoint/2010/main" val="6095323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screenshot, font, document&#10;&#10;Description automatically generated">
            <a:extLst>
              <a:ext uri="{FF2B5EF4-FFF2-40B4-BE49-F238E27FC236}">
                <a16:creationId xmlns:a16="http://schemas.microsoft.com/office/drawing/2014/main" id="{975D0A6B-763F-058D-F052-6501AF3884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4427" y="366850"/>
            <a:ext cx="7772400" cy="6124299"/>
          </a:xfrm>
          <a:prstGeom prst="rect">
            <a:avLst/>
          </a:prstGeom>
        </p:spPr>
      </p:pic>
    </p:spTree>
    <p:extLst>
      <p:ext uri="{BB962C8B-B14F-4D97-AF65-F5344CB8AC3E}">
        <p14:creationId xmlns:p14="http://schemas.microsoft.com/office/powerpoint/2010/main" val="3713117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4FF7B-5DF3-F7C4-6E5A-587252BF3DCB}"/>
              </a:ext>
            </a:extLst>
          </p:cNvPr>
          <p:cNvSpPr txBox="1">
            <a:spLocks/>
          </p:cNvSpPr>
          <p:nvPr/>
        </p:nvSpPr>
        <p:spPr>
          <a:xfrm>
            <a:off x="2933122" y="484762"/>
            <a:ext cx="8694998" cy="880730"/>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en-US" b="1" dirty="0">
                <a:solidFill>
                  <a:srgbClr val="1E482A"/>
                </a:solidFill>
                <a:latin typeface="Calibri"/>
                <a:ea typeface="ＭＳ Ｐゴシック"/>
                <a:cs typeface="Calibri"/>
              </a:rPr>
              <a:t>Sections of a paper </a:t>
            </a:r>
            <a:endParaRPr lang="en-US" altLang="en-US" b="1" dirty="0">
              <a:solidFill>
                <a:srgbClr val="1E482A"/>
              </a:solidFill>
              <a:ea typeface="ＭＳ Ｐゴシック"/>
              <a:cs typeface="Calibri"/>
            </a:endParaRPr>
          </a:p>
        </p:txBody>
      </p:sp>
      <p:sp>
        <p:nvSpPr>
          <p:cNvPr id="3" name="TextBox 2">
            <a:extLst>
              <a:ext uri="{FF2B5EF4-FFF2-40B4-BE49-F238E27FC236}">
                <a16:creationId xmlns:a16="http://schemas.microsoft.com/office/drawing/2014/main" id="{4C2A28EF-E7DC-985C-C31D-4762602A6CDD}"/>
              </a:ext>
            </a:extLst>
          </p:cNvPr>
          <p:cNvSpPr txBox="1"/>
          <p:nvPr/>
        </p:nvSpPr>
        <p:spPr>
          <a:xfrm>
            <a:off x="2933839" y="1847701"/>
            <a:ext cx="7592186" cy="3046988"/>
          </a:xfrm>
          <a:prstGeom prst="rect">
            <a:avLst/>
          </a:prstGeom>
          <a:noFill/>
        </p:spPr>
        <p:txBody>
          <a:bodyPr wrap="square" lIns="91440" tIns="45720" rIns="91440" bIns="45720" rtlCol="0" anchor="t">
            <a:spAutoFit/>
          </a:bodyPr>
          <a:lstStyle/>
          <a:p>
            <a:pPr marL="571500" indent="-571500">
              <a:spcAft>
                <a:spcPts val="1800"/>
              </a:spcAft>
              <a:buFont typeface="Arial" panose="020B0604020202020204" pitchFamily="34" charset="0"/>
              <a:buChar char="•"/>
            </a:pPr>
            <a:r>
              <a:rPr lang="en-US" sz="3600" baseline="30000" dirty="0">
                <a:latin typeface="+mn-lt"/>
                <a:ea typeface="ＭＳ Ｐゴシック"/>
                <a:cs typeface="Calibri"/>
              </a:rPr>
              <a:t>Introduction</a:t>
            </a:r>
            <a:endParaRPr lang="en-US" dirty="0">
              <a:cs typeface="Calibri"/>
            </a:endParaRPr>
          </a:p>
          <a:p>
            <a:pPr marL="571500" indent="-571500">
              <a:spcAft>
                <a:spcPts val="1800"/>
              </a:spcAft>
              <a:buFont typeface="Arial" panose="020B0604020202020204" pitchFamily="34" charset="0"/>
              <a:buChar char="•"/>
            </a:pPr>
            <a:r>
              <a:rPr lang="en-US" sz="3600" baseline="30000" dirty="0">
                <a:latin typeface="Calibri"/>
                <a:ea typeface="ＭＳ Ｐゴシック"/>
                <a:cs typeface="Calibri"/>
              </a:rPr>
              <a:t>Method</a:t>
            </a:r>
          </a:p>
          <a:p>
            <a:pPr marL="571500" indent="-571500">
              <a:spcAft>
                <a:spcPts val="1800"/>
              </a:spcAft>
              <a:buFont typeface="Arial" panose="020B0604020202020204" pitchFamily="34" charset="0"/>
              <a:buChar char="•"/>
            </a:pPr>
            <a:r>
              <a:rPr lang="en-US" sz="3600" baseline="30000" dirty="0">
                <a:latin typeface="Calibri"/>
                <a:ea typeface="ＭＳ Ｐゴシック"/>
                <a:cs typeface="Calibri"/>
              </a:rPr>
              <a:t>Results</a:t>
            </a:r>
          </a:p>
          <a:p>
            <a:pPr marL="571500" indent="-571500">
              <a:spcAft>
                <a:spcPts val="1800"/>
              </a:spcAft>
              <a:buFont typeface="Arial" panose="020B0604020202020204" pitchFamily="34" charset="0"/>
              <a:buChar char="•"/>
            </a:pPr>
            <a:r>
              <a:rPr lang="en-US" sz="3600" baseline="30000" dirty="0">
                <a:latin typeface="Calibri"/>
                <a:ea typeface="ＭＳ Ｐゴシック"/>
                <a:cs typeface="Calibri"/>
              </a:rPr>
              <a:t>Discussion</a:t>
            </a:r>
          </a:p>
          <a:p>
            <a:pPr marL="1028700" lvl="1" indent="-571500">
              <a:spcAft>
                <a:spcPts val="1800"/>
              </a:spcAft>
              <a:buFont typeface="Arial" panose="020B0604020202020204" pitchFamily="34" charset="0"/>
              <a:buChar char="•"/>
            </a:pPr>
            <a:endParaRPr lang="en-US" sz="3600" baseline="30000" dirty="0">
              <a:latin typeface="Calibri"/>
              <a:cs typeface="Calibri"/>
            </a:endParaRPr>
          </a:p>
        </p:txBody>
      </p:sp>
    </p:spTree>
    <p:extLst>
      <p:ext uri="{BB962C8B-B14F-4D97-AF65-F5344CB8AC3E}">
        <p14:creationId xmlns:p14="http://schemas.microsoft.com/office/powerpoint/2010/main" val="38560296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176.400+ Red Flag Fotografías de stock, fotos e imágenes libres de derechos  - iStock">
            <a:extLst>
              <a:ext uri="{FF2B5EF4-FFF2-40B4-BE49-F238E27FC236}">
                <a16:creationId xmlns:a16="http://schemas.microsoft.com/office/drawing/2014/main" id="{04BE3BC4-6713-BA56-CEF4-3A0ED540BD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1720" y="259080"/>
            <a:ext cx="2651760" cy="265176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36BCE887-BBC0-E19F-0F8D-C858EE6EC46B}"/>
              </a:ext>
            </a:extLst>
          </p:cNvPr>
          <p:cNvSpPr txBox="1">
            <a:spLocks/>
          </p:cNvSpPr>
          <p:nvPr/>
        </p:nvSpPr>
        <p:spPr>
          <a:xfrm>
            <a:off x="4770120" y="896242"/>
            <a:ext cx="7025640" cy="880730"/>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en-US" b="1" dirty="0">
                <a:solidFill>
                  <a:srgbClr val="1E482A"/>
                </a:solidFill>
                <a:latin typeface="Calibri"/>
                <a:ea typeface="ＭＳ Ｐゴシック"/>
                <a:cs typeface="Calibri"/>
              </a:rPr>
              <a:t>Major Red Flags</a:t>
            </a:r>
            <a:endParaRPr lang="en-US" dirty="0"/>
          </a:p>
        </p:txBody>
      </p:sp>
      <p:sp>
        <p:nvSpPr>
          <p:cNvPr id="3" name="Content Placeholder 2">
            <a:extLst>
              <a:ext uri="{FF2B5EF4-FFF2-40B4-BE49-F238E27FC236}">
                <a16:creationId xmlns:a16="http://schemas.microsoft.com/office/drawing/2014/main" id="{9FD7347F-0089-3877-D6CE-1896C17D278E}"/>
              </a:ext>
            </a:extLst>
          </p:cNvPr>
          <p:cNvSpPr txBox="1">
            <a:spLocks/>
          </p:cNvSpPr>
          <p:nvPr/>
        </p:nvSpPr>
        <p:spPr>
          <a:xfrm>
            <a:off x="3478306" y="1777414"/>
            <a:ext cx="8438261" cy="3844897"/>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1800"/>
              </a:spcAft>
            </a:pPr>
            <a:r>
              <a:rPr lang="en-US" altLang="en-US" dirty="0">
                <a:ea typeface="ＭＳ Ｐゴシック"/>
                <a:cs typeface="Calibri"/>
              </a:rPr>
              <a:t>Weak rationale for conducting the study</a:t>
            </a:r>
            <a:endParaRPr lang="en-US" altLang="en-US" dirty="0">
              <a:ea typeface="ＭＳ Ｐゴシック"/>
            </a:endParaRPr>
          </a:p>
          <a:p>
            <a:pPr>
              <a:lnSpc>
                <a:spcPct val="100000"/>
              </a:lnSpc>
              <a:spcBef>
                <a:spcPts val="0"/>
              </a:spcBef>
              <a:spcAft>
                <a:spcPts val="1800"/>
              </a:spcAft>
            </a:pPr>
            <a:r>
              <a:rPr lang="en-US" altLang="en-US" dirty="0">
                <a:ea typeface="ＭＳ Ｐゴシック"/>
                <a:cs typeface="Calibri"/>
              </a:rPr>
              <a:t>Variables being studied are not well-defined</a:t>
            </a:r>
            <a:endParaRPr lang="en-US" altLang="en-US" dirty="0">
              <a:ea typeface="ＭＳ Ｐゴシック"/>
            </a:endParaRPr>
          </a:p>
          <a:p>
            <a:pPr>
              <a:lnSpc>
                <a:spcPct val="100000"/>
              </a:lnSpc>
              <a:spcBef>
                <a:spcPts val="0"/>
              </a:spcBef>
              <a:spcAft>
                <a:spcPts val="1800"/>
              </a:spcAft>
            </a:pPr>
            <a:r>
              <a:rPr lang="en-US" altLang="en-US" dirty="0">
                <a:ea typeface="ＭＳ Ｐゴシック"/>
              </a:rPr>
              <a:t>Study did not replicate</a:t>
            </a:r>
            <a:endParaRPr lang="en-US" dirty="0">
              <a:ea typeface="ＭＳ Ｐゴシック"/>
            </a:endParaRPr>
          </a:p>
          <a:p>
            <a:pPr>
              <a:lnSpc>
                <a:spcPct val="100000"/>
              </a:lnSpc>
              <a:spcBef>
                <a:spcPts val="0"/>
              </a:spcBef>
              <a:spcAft>
                <a:spcPts val="1800"/>
              </a:spcAft>
            </a:pPr>
            <a:r>
              <a:rPr lang="en-US" altLang="en-US" dirty="0">
                <a:ea typeface="ＭＳ Ｐゴシック"/>
              </a:rPr>
              <a:t>Procedure for collecting data was inappropriate for the research question</a:t>
            </a:r>
            <a:endParaRPr lang="en-US" altLang="en-US" dirty="0">
              <a:ea typeface="ＭＳ Ｐゴシック" charset="-128"/>
              <a:cs typeface="Calibri"/>
            </a:endParaRPr>
          </a:p>
          <a:p>
            <a:pPr>
              <a:lnSpc>
                <a:spcPct val="100000"/>
              </a:lnSpc>
              <a:spcAft>
                <a:spcPts val="1800"/>
              </a:spcAft>
            </a:pPr>
            <a:r>
              <a:rPr lang="en-US" altLang="en-US">
                <a:latin typeface="Calibri"/>
                <a:ea typeface="ＭＳ Ｐゴシック"/>
                <a:cs typeface="Calibri"/>
              </a:rPr>
              <a:t>Analyses used to determine results were flawed or inappropriate for the research question</a:t>
            </a:r>
            <a:endParaRPr lang="en-US" altLang="en-US" dirty="0">
              <a:latin typeface="Calibri"/>
              <a:ea typeface="ＭＳ Ｐゴシック"/>
              <a:cs typeface="Calibri"/>
            </a:endParaRPr>
          </a:p>
          <a:p>
            <a:pPr>
              <a:lnSpc>
                <a:spcPct val="100000"/>
              </a:lnSpc>
              <a:spcBef>
                <a:spcPts val="0"/>
              </a:spcBef>
              <a:spcAft>
                <a:spcPts val="1800"/>
              </a:spcAft>
            </a:pPr>
            <a:r>
              <a:rPr lang="en-US" dirty="0">
                <a:latin typeface="Calibri"/>
                <a:ea typeface="ＭＳ Ｐゴシック"/>
                <a:cs typeface="Calibri"/>
              </a:rPr>
              <a:t>Mismatch between the results and the interpretation</a:t>
            </a:r>
          </a:p>
          <a:p>
            <a:pPr>
              <a:lnSpc>
                <a:spcPct val="100000"/>
              </a:lnSpc>
              <a:spcBef>
                <a:spcPts val="0"/>
              </a:spcBef>
              <a:spcAft>
                <a:spcPts val="1800"/>
              </a:spcAft>
            </a:pPr>
            <a:endParaRPr lang="en-US" altLang="en-US" dirty="0">
              <a:ea typeface="ＭＳ Ｐゴシック" charset="-128"/>
              <a:cs typeface="Calibri"/>
            </a:endParaRPr>
          </a:p>
          <a:p>
            <a:pPr>
              <a:lnSpc>
                <a:spcPct val="100000"/>
              </a:lnSpc>
              <a:spcBef>
                <a:spcPts val="0"/>
              </a:spcBef>
              <a:spcAft>
                <a:spcPts val="1800"/>
              </a:spcAft>
            </a:pPr>
            <a:endParaRPr lang="en-US" altLang="en-US" dirty="0">
              <a:ea typeface="ＭＳ Ｐゴシック" charset="-128"/>
              <a:cs typeface="Calibri"/>
            </a:endParaRPr>
          </a:p>
        </p:txBody>
      </p:sp>
      <p:sp>
        <p:nvSpPr>
          <p:cNvPr id="4" name="TextBox 3">
            <a:extLst>
              <a:ext uri="{FF2B5EF4-FFF2-40B4-BE49-F238E27FC236}">
                <a16:creationId xmlns:a16="http://schemas.microsoft.com/office/drawing/2014/main" id="{EBFB71B5-A3B5-847B-E6A2-6BFF4C2E3E48}"/>
              </a:ext>
            </a:extLst>
          </p:cNvPr>
          <p:cNvSpPr txBox="1"/>
          <p:nvPr/>
        </p:nvSpPr>
        <p:spPr>
          <a:xfrm>
            <a:off x="5974080" y="2987040"/>
            <a:ext cx="184731" cy="369332"/>
          </a:xfrm>
          <a:prstGeom prst="rect">
            <a:avLst/>
          </a:prstGeom>
          <a:noFill/>
        </p:spPr>
        <p:txBody>
          <a:bodyPr wrap="none" rtlCol="0">
            <a:spAutoFit/>
          </a:bodyPr>
          <a:lstStyle/>
          <a:p>
            <a:endParaRPr lang="en-US" dirty="0"/>
          </a:p>
        </p:txBody>
      </p:sp>
      <p:sp>
        <p:nvSpPr>
          <p:cNvPr id="5" name="TextBox 4">
            <a:extLst>
              <a:ext uri="{FF2B5EF4-FFF2-40B4-BE49-F238E27FC236}">
                <a16:creationId xmlns:a16="http://schemas.microsoft.com/office/drawing/2014/main" id="{5B92DA7E-2B7E-9D33-07A7-57507E1EBCFD}"/>
              </a:ext>
            </a:extLst>
          </p:cNvPr>
          <p:cNvSpPr txBox="1"/>
          <p:nvPr/>
        </p:nvSpPr>
        <p:spPr>
          <a:xfrm>
            <a:off x="9599407" y="6488668"/>
            <a:ext cx="2592593" cy="369332"/>
          </a:xfrm>
          <a:prstGeom prst="rect">
            <a:avLst/>
          </a:prstGeom>
          <a:noFill/>
        </p:spPr>
        <p:txBody>
          <a:bodyPr wrap="square" rtlCol="0">
            <a:spAutoFit/>
          </a:bodyPr>
          <a:lstStyle/>
          <a:p>
            <a:pPr algn="r"/>
            <a:r>
              <a:rPr lang="en-US" dirty="0">
                <a:latin typeface="+mn-lt"/>
              </a:rPr>
              <a:t>Locke et al. (2009)</a:t>
            </a:r>
          </a:p>
        </p:txBody>
      </p:sp>
    </p:spTree>
    <p:extLst>
      <p:ext uri="{BB962C8B-B14F-4D97-AF65-F5344CB8AC3E}">
        <p14:creationId xmlns:p14="http://schemas.microsoft.com/office/powerpoint/2010/main" val="22650477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4FF7B-5DF3-F7C4-6E5A-587252BF3DCB}"/>
              </a:ext>
            </a:extLst>
          </p:cNvPr>
          <p:cNvSpPr txBox="1">
            <a:spLocks/>
          </p:cNvSpPr>
          <p:nvPr/>
        </p:nvSpPr>
        <p:spPr>
          <a:xfrm>
            <a:off x="563879" y="484762"/>
            <a:ext cx="11064241" cy="88073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en-US" b="1" dirty="0">
                <a:solidFill>
                  <a:srgbClr val="1E482A"/>
                </a:solidFill>
                <a:latin typeface="Calibri" charset="0"/>
                <a:ea typeface="ＭＳ Ｐゴシック" charset="-128"/>
              </a:rPr>
              <a:t>The Introduction Contains a Literature Review and the Research Question/Hypothesis</a:t>
            </a:r>
          </a:p>
        </p:txBody>
      </p:sp>
      <p:sp>
        <p:nvSpPr>
          <p:cNvPr id="3" name="TextBox 2">
            <a:extLst>
              <a:ext uri="{FF2B5EF4-FFF2-40B4-BE49-F238E27FC236}">
                <a16:creationId xmlns:a16="http://schemas.microsoft.com/office/drawing/2014/main" id="{4C2A28EF-E7DC-985C-C31D-4762602A6CDD}"/>
              </a:ext>
            </a:extLst>
          </p:cNvPr>
          <p:cNvSpPr txBox="1"/>
          <p:nvPr/>
        </p:nvSpPr>
        <p:spPr>
          <a:xfrm>
            <a:off x="2299906" y="2308743"/>
            <a:ext cx="7592186" cy="2169825"/>
          </a:xfrm>
          <a:prstGeom prst="rect">
            <a:avLst/>
          </a:prstGeom>
          <a:noFill/>
        </p:spPr>
        <p:txBody>
          <a:bodyPr wrap="square" rtlCol="0">
            <a:spAutoFit/>
          </a:bodyPr>
          <a:lstStyle/>
          <a:p>
            <a:pPr marL="571500" indent="-571500">
              <a:spcAft>
                <a:spcPts val="1800"/>
              </a:spcAft>
              <a:buFont typeface="Arial" panose="020B0604020202020204" pitchFamily="34" charset="0"/>
              <a:buChar char="•"/>
            </a:pPr>
            <a:r>
              <a:rPr lang="en-US" sz="3600" baseline="30000" dirty="0">
                <a:latin typeface="+mn-lt"/>
                <a:cs typeface="Calibri" panose="020F0502020204030204" pitchFamily="34" charset="0"/>
              </a:rPr>
              <a:t>What was the “big question” of the study? What were the specific research questions of this study?</a:t>
            </a:r>
          </a:p>
          <a:p>
            <a:pPr marL="571500" indent="-571500">
              <a:spcAft>
                <a:spcPts val="1800"/>
              </a:spcAft>
              <a:buFont typeface="Arial" panose="020B0604020202020204" pitchFamily="34" charset="0"/>
              <a:buChar char="•"/>
            </a:pPr>
            <a:r>
              <a:rPr lang="en-US" sz="3600" baseline="30000" dirty="0">
                <a:latin typeface="+mn-lt"/>
                <a:cs typeface="Calibri" panose="020F0502020204030204" pitchFamily="34" charset="0"/>
              </a:rPr>
              <a:t>What was previously known about this question? How does answering the research question add something new to what was already known?</a:t>
            </a:r>
          </a:p>
        </p:txBody>
      </p:sp>
      <p:sp>
        <p:nvSpPr>
          <p:cNvPr id="4" name="TextBox 3">
            <a:extLst>
              <a:ext uri="{FF2B5EF4-FFF2-40B4-BE49-F238E27FC236}">
                <a16:creationId xmlns:a16="http://schemas.microsoft.com/office/drawing/2014/main" id="{1E72F36B-A0AA-B37A-33F1-0925A04D1D4B}"/>
              </a:ext>
            </a:extLst>
          </p:cNvPr>
          <p:cNvSpPr txBox="1"/>
          <p:nvPr/>
        </p:nvSpPr>
        <p:spPr>
          <a:xfrm>
            <a:off x="9488245" y="5131398"/>
            <a:ext cx="2592593" cy="369332"/>
          </a:xfrm>
          <a:prstGeom prst="rect">
            <a:avLst/>
          </a:prstGeom>
          <a:noFill/>
        </p:spPr>
        <p:txBody>
          <a:bodyPr wrap="square" rtlCol="0">
            <a:spAutoFit/>
          </a:bodyPr>
          <a:lstStyle/>
          <a:p>
            <a:pPr algn="r"/>
            <a:r>
              <a:rPr lang="en-US" dirty="0">
                <a:latin typeface="+mn-lt"/>
              </a:rPr>
              <a:t>Locke et al. (2009)</a:t>
            </a:r>
          </a:p>
        </p:txBody>
      </p:sp>
    </p:spTree>
    <p:extLst>
      <p:ext uri="{BB962C8B-B14F-4D97-AF65-F5344CB8AC3E}">
        <p14:creationId xmlns:p14="http://schemas.microsoft.com/office/powerpoint/2010/main" val="387467862"/>
      </p:ext>
    </p:extLst>
  </p:cSld>
  <p:clrMapOvr>
    <a:masterClrMapping/>
  </p:clrMapOvr>
</p:sld>
</file>

<file path=ppt/theme/theme1.xml><?xml version="1.0" encoding="utf-8"?>
<a:theme xmlns:a="http://schemas.openxmlformats.org/drawingml/2006/main" name="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BU_PPT_skyline_green" id="{08FC1250-25C8-5A41-ACC4-4EA742583348}" vid="{37A3679E-F4F7-8847-9C32-E6BD101B97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3879</TotalTime>
  <Words>1650</Words>
  <Application>Microsoft Macintosh PowerPoint</Application>
  <PresentationFormat>Widescreen</PresentationFormat>
  <Paragraphs>147</Paragraphs>
  <Slides>21</Slides>
  <Notes>12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21</vt:i4>
      </vt:variant>
    </vt:vector>
  </HeadingPairs>
  <TitlesOfParts>
    <vt:vector size="29" baseType="lpstr">
      <vt:lpstr>ＭＳ Ｐゴシック</vt:lpstr>
      <vt:lpstr>Arial</vt:lpstr>
      <vt:lpstr>Calibri</vt:lpstr>
      <vt:lpstr>Calibri Light</vt:lpstr>
      <vt:lpstr>Roboto</vt:lpstr>
      <vt:lpstr>San Serif</vt:lpstr>
      <vt:lpstr>Default Theme</vt:lpstr>
      <vt:lpstr>Office Theme</vt:lpstr>
      <vt:lpstr>    Psychological Literature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Palm, Meredith</dc:creator>
  <cp:lastModifiedBy>Palm, Meredith</cp:lastModifiedBy>
  <cp:revision>66</cp:revision>
  <dcterms:created xsi:type="dcterms:W3CDTF">2023-02-09T14:53:57Z</dcterms:created>
  <dcterms:modified xsi:type="dcterms:W3CDTF">2024-08-23T19:23:55Z</dcterms:modified>
</cp:coreProperties>
</file>